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1" r:id="rId4"/>
    <p:sldId id="272" r:id="rId5"/>
    <p:sldId id="273" r:id="rId6"/>
    <p:sldId id="268" r:id="rId7"/>
    <p:sldId id="269" r:id="rId8"/>
    <p:sldId id="270" r:id="rId9"/>
    <p:sldId id="271" r:id="rId10"/>
    <p:sldId id="263" r:id="rId11"/>
    <p:sldId id="264" r:id="rId12"/>
    <p:sldId id="267" r:id="rId13"/>
    <p:sldId id="265" r:id="rId14"/>
  </p:sldIdLst>
  <p:sldSz cx="12192000" cy="6858000"/>
  <p:notesSz cx="6858000" cy="9144000"/>
  <p:embeddedFontLst>
    <p:embeddedFont>
      <p:font typeface="Koverwatch" pitchFamily="18" charset="-127"/>
      <p:regular r:id="rId16"/>
    </p:embeddedFont>
    <p:embeddedFont>
      <p:font typeface="맑은 고딕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onsub GWAK" initials="MG" lastIdx="1" clrIdx="0">
    <p:extLst>
      <p:ext uri="{19B8F6BF-5375-455C-9EA6-DF929625EA0E}">
        <p15:presenceInfo xmlns:p15="http://schemas.microsoft.com/office/powerpoint/2012/main" xmlns="" userId="07ca017a85984e0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-528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7AE49-0C04-44E1-86EC-253D6F0366DB}" type="datetimeFigureOut">
              <a:rPr lang="ko-KR" altLang="en-US" smtClean="0"/>
              <a:t>2016-09-08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99CAF4-9D83-456E-9F39-9B3647E0B1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875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기존에 하려던 프로젝트를 설명하고 현실적으로 무리가 있다라고 설명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CAF4-9D83-456E-9F39-9B3647E0B1C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74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기존에 하려던 프로젝트를 설명하고 현실적으로 무리가 있다라고 설명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CAF4-9D83-456E-9F39-9B3647E0B1C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847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각 요소의 설명은 다른 슬라이드를 만들기 보다 말로 </a:t>
            </a:r>
            <a:r>
              <a:rPr lang="ko-KR" altLang="en-US" dirty="0" err="1" smtClean="0"/>
              <a:t>하는게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나을꺼</a:t>
            </a:r>
            <a:r>
              <a:rPr lang="ko-KR" altLang="en-US" dirty="0" smtClean="0"/>
              <a:t> 같아서</a:t>
            </a:r>
            <a:r>
              <a:rPr lang="en-US" altLang="ko-KR" dirty="0" smtClean="0"/>
              <a:t>….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CAF4-9D83-456E-9F39-9B3647E0B1C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380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각 요소의 설명은 다른 슬라이드를 만들기 보다 말로 </a:t>
            </a:r>
            <a:r>
              <a:rPr lang="ko-KR" altLang="en-US" dirty="0" err="1" smtClean="0"/>
              <a:t>하는게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나을꺼</a:t>
            </a:r>
            <a:r>
              <a:rPr lang="ko-KR" altLang="en-US" dirty="0" smtClean="0"/>
              <a:t> 같아서</a:t>
            </a:r>
            <a:r>
              <a:rPr lang="en-US" altLang="ko-KR" dirty="0" smtClean="0"/>
              <a:t>….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CAF4-9D83-456E-9F39-9B3647E0B1C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52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각 요소의 설명은 다른 슬라이드를 만들기 보다 말로 </a:t>
            </a:r>
            <a:r>
              <a:rPr lang="ko-KR" altLang="en-US" dirty="0" err="1" smtClean="0"/>
              <a:t>하는게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나을꺼</a:t>
            </a:r>
            <a:r>
              <a:rPr lang="ko-KR" altLang="en-US" dirty="0" smtClean="0"/>
              <a:t> 같아서</a:t>
            </a:r>
            <a:r>
              <a:rPr lang="en-US" altLang="ko-KR" dirty="0" smtClean="0"/>
              <a:t>….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CAF4-9D83-456E-9F39-9B3647E0B1C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314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각 요소의 설명은 다른 슬라이드를 만들기 보다 말로 </a:t>
            </a:r>
            <a:r>
              <a:rPr lang="ko-KR" altLang="en-US" dirty="0" err="1" smtClean="0"/>
              <a:t>하는게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나을꺼</a:t>
            </a:r>
            <a:r>
              <a:rPr lang="ko-KR" altLang="en-US" dirty="0" smtClean="0"/>
              <a:t> 같아서</a:t>
            </a:r>
            <a:r>
              <a:rPr lang="en-US" altLang="ko-KR" dirty="0" smtClean="0"/>
              <a:t>….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CAF4-9D83-456E-9F39-9B3647E0B1C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243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21738-B750-47A1-97F9-03668BE33C45}" type="datetimeFigureOut">
              <a:rPr lang="ko-KR" altLang="en-US" smtClean="0"/>
              <a:t>2016-09-08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A3AF4-B816-4E4E-8506-B004D7DA5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928590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21738-B750-47A1-97F9-03668BE33C45}" type="datetimeFigureOut">
              <a:rPr lang="ko-KR" altLang="en-US" smtClean="0"/>
              <a:t>2016-09-08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A3AF4-B816-4E4E-8506-B004D7DA5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054036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21738-B750-47A1-97F9-03668BE33C45}" type="datetimeFigureOut">
              <a:rPr lang="ko-KR" altLang="en-US" smtClean="0"/>
              <a:t>2016-09-08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A3AF4-B816-4E4E-8506-B004D7DA5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87240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21738-B750-47A1-97F9-03668BE33C45}" type="datetimeFigureOut">
              <a:rPr lang="ko-KR" altLang="en-US" smtClean="0"/>
              <a:t>2016-09-08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A3AF4-B816-4E4E-8506-B004D7DA5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17234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21738-B750-47A1-97F9-03668BE33C45}" type="datetimeFigureOut">
              <a:rPr lang="ko-KR" altLang="en-US" smtClean="0"/>
              <a:t>2016-09-08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A3AF4-B816-4E4E-8506-B004D7DA5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43455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21738-B750-47A1-97F9-03668BE33C45}" type="datetimeFigureOut">
              <a:rPr lang="ko-KR" altLang="en-US" smtClean="0"/>
              <a:t>2016-09-08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A3AF4-B816-4E4E-8506-B004D7DA5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750087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21738-B750-47A1-97F9-03668BE33C45}" type="datetimeFigureOut">
              <a:rPr lang="ko-KR" altLang="en-US" smtClean="0"/>
              <a:t>2016-09-08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A3AF4-B816-4E4E-8506-B004D7DA5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957687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21738-B750-47A1-97F9-03668BE33C45}" type="datetimeFigureOut">
              <a:rPr lang="ko-KR" altLang="en-US" smtClean="0"/>
              <a:t>2016-09-08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A3AF4-B816-4E4E-8506-B004D7DA5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421314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21738-B750-47A1-97F9-03668BE33C45}" type="datetimeFigureOut">
              <a:rPr lang="ko-KR" altLang="en-US" smtClean="0"/>
              <a:t>2016-09-08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A3AF4-B816-4E4E-8506-B004D7DA5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621713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21738-B750-47A1-97F9-03668BE33C45}" type="datetimeFigureOut">
              <a:rPr lang="ko-KR" altLang="en-US" smtClean="0"/>
              <a:t>2016-09-08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A3AF4-B816-4E4E-8506-B004D7DA5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50673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21738-B750-47A1-97F9-03668BE33C45}" type="datetimeFigureOut">
              <a:rPr lang="ko-KR" altLang="en-US" smtClean="0"/>
              <a:t>2016-09-08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A3AF4-B816-4E4E-8506-B004D7DA5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133157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321738-B750-47A1-97F9-03668BE33C45}" type="datetimeFigureOut">
              <a:rPr lang="ko-KR" altLang="en-US" smtClean="0"/>
              <a:t>2016-09-08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DA3AF4-B816-4E4E-8506-B004D7DA5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323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5" b="468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891780" y="0"/>
            <a:ext cx="4408441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41779" y="2751207"/>
            <a:ext cx="34115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i="1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사물인터넷 기반</a:t>
            </a:r>
            <a:endParaRPr lang="en-US" altLang="ko-KR" sz="4400" i="1" dirty="0" smtClean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4400" i="1" dirty="0" err="1" smtClean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가시광</a:t>
            </a:r>
            <a:r>
              <a:rPr lang="ko-KR" altLang="en-US" sz="4400" i="1" dirty="0" smtClean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통신 서비스 </a:t>
            </a:r>
            <a:endParaRPr lang="en-US" altLang="ko-KR" sz="4400" i="1" dirty="0" smtClean="0"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4400" i="1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기술 개발</a:t>
            </a:r>
            <a:endParaRPr lang="ko-KR" altLang="en-US" sz="4400" i="1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4167192" y="2721044"/>
            <a:ext cx="385761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141779" y="2322522"/>
            <a:ext cx="3883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dirty="0" smtClean="0">
                <a:solidFill>
                  <a:schemeClr val="bg1">
                    <a:alpha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종합 설계 프로젝트</a:t>
            </a:r>
            <a:r>
              <a:rPr lang="en-US" altLang="ko-KR" sz="1600" dirty="0" smtClean="0">
                <a:solidFill>
                  <a:schemeClr val="bg1">
                    <a:alpha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</a:t>
            </a:r>
            <a:endParaRPr lang="ko-KR" altLang="en-US" sz="1600" dirty="0">
              <a:solidFill>
                <a:schemeClr val="bg1">
                  <a:alpha val="5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87619" y="6376714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Team :</a:t>
            </a:r>
            <a:r>
              <a:rPr lang="ko-KR" altLang="en-US" spc="3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pc="3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VIP</a:t>
            </a:r>
            <a:endParaRPr lang="ko-KR" altLang="en-US" spc="3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89529" y="5129809"/>
            <a:ext cx="16129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- 1</a:t>
            </a:r>
            <a:r>
              <a:rPr lang="ko-KR" altLang="en-US" sz="28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주차 발표 </a:t>
            </a:r>
            <a:r>
              <a:rPr lang="en-US" altLang="ko-KR" sz="28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-</a:t>
            </a:r>
            <a:endParaRPr lang="ko-KR" altLang="en-US" sz="28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08047" y="5983511"/>
            <a:ext cx="2731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Professor : </a:t>
            </a:r>
            <a:r>
              <a:rPr lang="ko-KR" altLang="en-US" spc="3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고석주 교수님</a:t>
            </a:r>
            <a:endParaRPr lang="ko-KR" altLang="en-US" spc="3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91370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 rot="19113421">
            <a:off x="1611446" y="4414493"/>
            <a:ext cx="904875" cy="7743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" y="0"/>
            <a:ext cx="253365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592631" y="935046"/>
            <a:ext cx="41793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i="1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박동하</a:t>
            </a:r>
            <a:endParaRPr lang="en-US" altLang="ko-KR" sz="3600" i="1" dirty="0" smtClean="0"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i="1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라즈베리파이</a:t>
            </a:r>
            <a:r>
              <a:rPr lang="ko-KR" altLang="en-US" sz="2800" i="1" dirty="0">
                <a:latin typeface="Koverwatch" panose="02020603020101020101" pitchFamily="18" charset="-127"/>
                <a:ea typeface="Koverwatch" panose="02020603020101020101" pitchFamily="18" charset="-127"/>
              </a:rPr>
              <a:t> 간 </a:t>
            </a:r>
            <a:r>
              <a:rPr lang="en-US" altLang="ko-KR" sz="2800" i="1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C</a:t>
            </a:r>
            <a:r>
              <a:rPr lang="en-US" altLang="ko-KR" sz="2400" i="1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o</a:t>
            </a:r>
            <a:r>
              <a:rPr lang="en-US" altLang="ko-KR" sz="2800" i="1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AP</a:t>
            </a:r>
            <a:r>
              <a:rPr lang="en-US" altLang="ko-KR" sz="2800" i="1" dirty="0"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2800" i="1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통신 구축</a:t>
            </a:r>
            <a:r>
              <a:rPr lang="en-US" altLang="ko-KR" sz="2800" i="1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2800" i="1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총괄</a:t>
            </a:r>
            <a:endParaRPr lang="ko-KR" altLang="en-US" sz="2800" i="1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92631" y="2939864"/>
            <a:ext cx="550503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i="1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이대관</a:t>
            </a:r>
            <a:endParaRPr lang="en-US" altLang="ko-KR" sz="3600" i="1" dirty="0" smtClean="0"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i="1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라즈베리파이</a:t>
            </a:r>
            <a:r>
              <a:rPr lang="ko-KR" altLang="en-US" sz="2800" i="1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2800" i="1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- </a:t>
            </a:r>
            <a:r>
              <a:rPr lang="ko-KR" altLang="en-US" sz="2800" i="1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단말 </a:t>
            </a:r>
            <a:r>
              <a:rPr lang="ko-KR" altLang="en-US" sz="2800" i="1" dirty="0">
                <a:latin typeface="Koverwatch" panose="02020603020101020101" pitchFamily="18" charset="-127"/>
                <a:ea typeface="Koverwatch" panose="02020603020101020101" pitchFamily="18" charset="-127"/>
              </a:rPr>
              <a:t>간 </a:t>
            </a:r>
            <a:r>
              <a:rPr lang="ko-KR" altLang="en-US" sz="2800" i="1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블루투스</a:t>
            </a:r>
            <a:r>
              <a:rPr lang="ko-KR" altLang="en-US" sz="2800" i="1" dirty="0"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2800" i="1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페어링</a:t>
            </a:r>
            <a:r>
              <a:rPr lang="ko-KR" altLang="en-US" sz="2800" i="1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구축</a:t>
            </a:r>
            <a:r>
              <a:rPr lang="en-US" altLang="ko-KR" sz="2800" i="1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2800" i="1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서기</a:t>
            </a:r>
            <a:endParaRPr lang="ko-KR" altLang="en-US" sz="2800" i="1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92631" y="4944682"/>
            <a:ext cx="46987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i="1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곽문섭</a:t>
            </a:r>
            <a:endParaRPr lang="en-US" altLang="ko-KR" sz="3600" i="1" dirty="0" smtClean="0"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en-US" altLang="ko-KR" sz="2800" i="1" dirty="0">
                <a:latin typeface="Koverwatch" panose="02020603020101020101" pitchFamily="18" charset="-127"/>
                <a:ea typeface="Koverwatch" panose="02020603020101020101" pitchFamily="18" charset="-127"/>
              </a:rPr>
              <a:t>DB </a:t>
            </a:r>
            <a:r>
              <a:rPr lang="ko-KR" altLang="en-US" sz="2800" i="1" dirty="0">
                <a:latin typeface="Koverwatch" panose="02020603020101020101" pitchFamily="18" charset="-127"/>
                <a:ea typeface="Koverwatch" panose="02020603020101020101" pitchFamily="18" charset="-127"/>
              </a:rPr>
              <a:t>설계 </a:t>
            </a:r>
            <a:r>
              <a:rPr lang="ko-KR" altLang="en-US" sz="2800" i="1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제작</a:t>
            </a:r>
            <a:r>
              <a:rPr lang="en-US" altLang="ko-KR" sz="2800" i="1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2800" i="1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안드로이드</a:t>
            </a:r>
            <a:r>
              <a:rPr lang="ko-KR" altLang="en-US" sz="2800" i="1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2800" i="1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app </a:t>
            </a:r>
            <a:r>
              <a:rPr lang="ko-KR" altLang="en-US" sz="2800" i="1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개발</a:t>
            </a:r>
            <a:r>
              <a:rPr lang="en-US" altLang="ko-KR" sz="2800" i="1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ko-KR" altLang="en-US" sz="2800" i="1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디자인</a:t>
            </a:r>
            <a:endParaRPr lang="ko-KR" altLang="en-US" sz="2800" i="1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940329" y="466284"/>
            <a:ext cx="1823247" cy="1816569"/>
            <a:chOff x="3165485" y="565886"/>
            <a:chExt cx="1823247" cy="1816569"/>
          </a:xfrm>
        </p:grpSpPr>
        <p:grpSp>
          <p:nvGrpSpPr>
            <p:cNvPr id="10" name="그룹 9"/>
            <p:cNvGrpSpPr/>
            <p:nvPr/>
          </p:nvGrpSpPr>
          <p:grpSpPr>
            <a:xfrm>
              <a:off x="3165485" y="565886"/>
              <a:ext cx="1823247" cy="1816569"/>
              <a:chOff x="4761020" y="2839451"/>
              <a:chExt cx="1823247" cy="1816569"/>
            </a:xfrm>
          </p:grpSpPr>
          <p:sp>
            <p:nvSpPr>
              <p:cNvPr id="11" name="평행 사변형 10"/>
              <p:cNvSpPr/>
              <p:nvPr/>
            </p:nvSpPr>
            <p:spPr>
              <a:xfrm>
                <a:off x="4810779" y="2898541"/>
                <a:ext cx="1773488" cy="1757479"/>
              </a:xfrm>
              <a:prstGeom prst="parallelogram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평행 사변형 11"/>
              <p:cNvSpPr/>
              <p:nvPr/>
            </p:nvSpPr>
            <p:spPr>
              <a:xfrm>
                <a:off x="4761020" y="2839451"/>
                <a:ext cx="1773488" cy="1757479"/>
              </a:xfrm>
              <a:prstGeom prst="parallelogram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600" i="1" dirty="0">
                  <a:latin typeface="Koverwatch" panose="02020603020101020101" pitchFamily="18" charset="-127"/>
                  <a:ea typeface="Koverwatch" panose="02020603020101020101" pitchFamily="18" charset="-127"/>
                </a:endParaRP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3610529" y="649041"/>
              <a:ext cx="598241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800" i="1" dirty="0" smtClean="0">
                  <a:solidFill>
                    <a:schemeClr val="bg1"/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v</a:t>
              </a:r>
              <a:endParaRPr lang="ko-KR" altLang="en-US" sz="8800" i="1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940329" y="2471102"/>
            <a:ext cx="1823247" cy="1816569"/>
            <a:chOff x="6294353" y="3243772"/>
            <a:chExt cx="1823247" cy="1816569"/>
          </a:xfrm>
        </p:grpSpPr>
        <p:grpSp>
          <p:nvGrpSpPr>
            <p:cNvPr id="18" name="그룹 17"/>
            <p:cNvGrpSpPr/>
            <p:nvPr/>
          </p:nvGrpSpPr>
          <p:grpSpPr>
            <a:xfrm>
              <a:off x="6294353" y="3243772"/>
              <a:ext cx="1823247" cy="1816569"/>
              <a:chOff x="4761020" y="2839451"/>
              <a:chExt cx="1823247" cy="1816569"/>
            </a:xfrm>
          </p:grpSpPr>
          <p:sp>
            <p:nvSpPr>
              <p:cNvPr id="19" name="평행 사변형 18"/>
              <p:cNvSpPr/>
              <p:nvPr/>
            </p:nvSpPr>
            <p:spPr>
              <a:xfrm>
                <a:off x="4810779" y="2898541"/>
                <a:ext cx="1773488" cy="1757479"/>
              </a:xfrm>
              <a:prstGeom prst="parallelogram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평행 사변형 19"/>
              <p:cNvSpPr/>
              <p:nvPr/>
            </p:nvSpPr>
            <p:spPr>
              <a:xfrm>
                <a:off x="4761020" y="2839451"/>
                <a:ext cx="1773488" cy="1757479"/>
              </a:xfrm>
              <a:prstGeom prst="parallelogram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6819773" y="3326927"/>
              <a:ext cx="394660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800" i="1" dirty="0" err="1">
                  <a:solidFill>
                    <a:schemeClr val="bg1"/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i</a:t>
              </a:r>
              <a:endParaRPr lang="ko-KR" altLang="en-US" sz="8800" i="1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940329" y="4475920"/>
            <a:ext cx="1823247" cy="1816569"/>
            <a:chOff x="7827686" y="3243772"/>
            <a:chExt cx="1823247" cy="1816569"/>
          </a:xfrm>
        </p:grpSpPr>
        <p:grpSp>
          <p:nvGrpSpPr>
            <p:cNvPr id="21" name="그룹 20"/>
            <p:cNvGrpSpPr/>
            <p:nvPr/>
          </p:nvGrpSpPr>
          <p:grpSpPr>
            <a:xfrm>
              <a:off x="7827686" y="3243772"/>
              <a:ext cx="1823247" cy="1816569"/>
              <a:chOff x="4761020" y="2839451"/>
              <a:chExt cx="1823247" cy="1816569"/>
            </a:xfrm>
          </p:grpSpPr>
          <p:sp>
            <p:nvSpPr>
              <p:cNvPr id="22" name="평행 사변형 21"/>
              <p:cNvSpPr/>
              <p:nvPr/>
            </p:nvSpPr>
            <p:spPr>
              <a:xfrm>
                <a:off x="4810779" y="2898541"/>
                <a:ext cx="1773488" cy="1757479"/>
              </a:xfrm>
              <a:prstGeom prst="parallelogram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평행 사변형 22"/>
              <p:cNvSpPr/>
              <p:nvPr/>
            </p:nvSpPr>
            <p:spPr>
              <a:xfrm>
                <a:off x="4761020" y="2839451"/>
                <a:ext cx="1773488" cy="1757479"/>
              </a:xfrm>
              <a:prstGeom prst="parallelogram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8269489" y="3326927"/>
              <a:ext cx="60465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800" i="1" dirty="0" smtClean="0">
                  <a:solidFill>
                    <a:schemeClr val="bg1"/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p</a:t>
              </a:r>
              <a:endParaRPr lang="ko-KR" altLang="en-US" sz="8800" i="1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-93504" y="-443438"/>
            <a:ext cx="27509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9600" dirty="0" err="1" smtClean="0">
                <a:solidFill>
                  <a:schemeClr val="bg1">
                    <a:lumMod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vip</a:t>
            </a:r>
            <a:endParaRPr lang="ko-KR" altLang="en-US" sz="9600" dirty="0">
              <a:solidFill>
                <a:schemeClr val="bg1">
                  <a:lumMod val="5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-9524" y="4034002"/>
            <a:ext cx="2667000" cy="762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96450" y="2457569"/>
            <a:ext cx="194075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팀 구성 </a:t>
            </a:r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프로젝트 소개</a:t>
            </a:r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팀 내 역할</a:t>
            </a:r>
            <a:endParaRPr lang="en-US" altLang="ko-KR" sz="2800" dirty="0" smtClean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프로젝트 일정</a:t>
            </a:r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기타 사항</a:t>
            </a:r>
            <a:endParaRPr lang="ko-KR" altLang="en-US" sz="2800" dirty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92961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 rot="19113421">
            <a:off x="1611446" y="5272907"/>
            <a:ext cx="904875" cy="7743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" y="0"/>
            <a:ext cx="253365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133236"/>
              </p:ext>
            </p:extLst>
          </p:nvPr>
        </p:nvGraphicFramePr>
        <p:xfrm>
          <a:off x="2830100" y="552302"/>
          <a:ext cx="9155504" cy="5868000"/>
        </p:xfrm>
        <a:graphic>
          <a:graphicData uri="http://schemas.openxmlformats.org/drawingml/2006/table">
            <a:tbl>
              <a:tblPr/>
              <a:tblGrid>
                <a:gridCol w="3109146"/>
                <a:gridCol w="458981"/>
                <a:gridCol w="458981"/>
                <a:gridCol w="458981"/>
                <a:gridCol w="458981"/>
                <a:gridCol w="458981"/>
                <a:gridCol w="458981"/>
                <a:gridCol w="458981"/>
                <a:gridCol w="458981"/>
                <a:gridCol w="458981"/>
                <a:gridCol w="458981"/>
                <a:gridCol w="458981"/>
                <a:gridCol w="458981"/>
                <a:gridCol w="538586"/>
              </a:tblGrid>
              <a:tr h="504000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kern="0" spc="0" dirty="0">
                          <a:solidFill>
                            <a:srgbClr val="000000"/>
                          </a:solidFill>
                          <a:effectLst/>
                          <a:ea typeface="Koverwatch" panose="02020603020101020101" pitchFamily="18" charset="-127"/>
                        </a:rPr>
                        <a:t>수행내용</a:t>
                      </a:r>
                      <a:endParaRPr lang="ko-KR" altLang="en-US" sz="2400" b="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kern="0" spc="0" dirty="0">
                          <a:solidFill>
                            <a:srgbClr val="000000"/>
                          </a:solidFill>
                          <a:effectLst/>
                          <a:ea typeface="Koverwatch" panose="02020603020101020101" pitchFamily="18" charset="-127"/>
                        </a:rPr>
                        <a:t>추진일정</a:t>
                      </a:r>
                      <a:endParaRPr lang="ko-KR" altLang="en-US" sz="1800" b="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kern="0" spc="0" dirty="0">
                          <a:solidFill>
                            <a:srgbClr val="000000"/>
                          </a:solidFill>
                          <a:effectLst/>
                          <a:ea typeface="Koverwatch" panose="02020603020101020101" pitchFamily="18" charset="-127"/>
                        </a:rPr>
                        <a:t>비고</a:t>
                      </a:r>
                      <a:endParaRPr lang="ko-KR" altLang="en-US" sz="1800" b="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kern="0" spc="0" dirty="0">
                          <a:solidFill>
                            <a:srgbClr val="000000"/>
                          </a:solidFill>
                          <a:effectLst/>
                          <a:latin typeface="Koverwatch" panose="02020603020101020101" pitchFamily="18" charset="-127"/>
                        </a:rPr>
                        <a:t>1</a:t>
                      </a:r>
                      <a:r>
                        <a:rPr lang="ko-KR" altLang="en-US" sz="1800" b="0" kern="0" spc="0" dirty="0">
                          <a:solidFill>
                            <a:srgbClr val="000000"/>
                          </a:solidFill>
                          <a:effectLst/>
                          <a:ea typeface="Koverwatch" panose="02020603020101020101" pitchFamily="18" charset="-127"/>
                        </a:rPr>
                        <a:t>주</a:t>
                      </a:r>
                      <a:endParaRPr lang="ko-KR" altLang="en-US" sz="1800" b="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kern="0" spc="0" dirty="0">
                          <a:solidFill>
                            <a:srgbClr val="000000"/>
                          </a:solidFill>
                          <a:effectLst/>
                          <a:latin typeface="Koverwatch" panose="02020603020101020101" pitchFamily="18" charset="-127"/>
                        </a:rPr>
                        <a:t>2</a:t>
                      </a:r>
                      <a:r>
                        <a:rPr lang="ko-KR" altLang="en-US" sz="1800" b="0" kern="0" spc="0" dirty="0">
                          <a:solidFill>
                            <a:srgbClr val="000000"/>
                          </a:solidFill>
                          <a:effectLst/>
                          <a:ea typeface="Koverwatch" panose="02020603020101020101" pitchFamily="18" charset="-127"/>
                        </a:rPr>
                        <a:t>주</a:t>
                      </a:r>
                      <a:endParaRPr lang="ko-KR" altLang="en-US" sz="1800" b="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kern="0" spc="0" dirty="0">
                          <a:solidFill>
                            <a:srgbClr val="000000"/>
                          </a:solidFill>
                          <a:effectLst/>
                          <a:latin typeface="Koverwatch" panose="02020603020101020101" pitchFamily="18" charset="-127"/>
                        </a:rPr>
                        <a:t>3</a:t>
                      </a:r>
                      <a:r>
                        <a:rPr lang="ko-KR" altLang="en-US" sz="1800" b="0" kern="0" spc="0" dirty="0">
                          <a:solidFill>
                            <a:srgbClr val="000000"/>
                          </a:solidFill>
                          <a:effectLst/>
                          <a:ea typeface="Koverwatch" panose="02020603020101020101" pitchFamily="18" charset="-127"/>
                        </a:rPr>
                        <a:t>주</a:t>
                      </a:r>
                      <a:endParaRPr lang="ko-KR" altLang="en-US" sz="1800" b="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kern="0" spc="0" dirty="0">
                          <a:solidFill>
                            <a:srgbClr val="000000"/>
                          </a:solidFill>
                          <a:effectLst/>
                          <a:latin typeface="Koverwatch" panose="02020603020101020101" pitchFamily="18" charset="-127"/>
                        </a:rPr>
                        <a:t>4</a:t>
                      </a:r>
                      <a:r>
                        <a:rPr lang="ko-KR" altLang="en-US" sz="1800" b="0" kern="0" spc="0" dirty="0">
                          <a:solidFill>
                            <a:srgbClr val="000000"/>
                          </a:solidFill>
                          <a:effectLst/>
                          <a:ea typeface="Koverwatch" panose="02020603020101020101" pitchFamily="18" charset="-127"/>
                        </a:rPr>
                        <a:t>주</a:t>
                      </a:r>
                      <a:endParaRPr lang="ko-KR" altLang="en-US" sz="1800" b="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kern="0" spc="0" dirty="0">
                          <a:solidFill>
                            <a:srgbClr val="000000"/>
                          </a:solidFill>
                          <a:effectLst/>
                          <a:latin typeface="Koverwatch" panose="02020603020101020101" pitchFamily="18" charset="-127"/>
                        </a:rPr>
                        <a:t>5</a:t>
                      </a:r>
                      <a:r>
                        <a:rPr lang="ko-KR" altLang="en-US" sz="1800" b="0" kern="0" spc="0" dirty="0">
                          <a:solidFill>
                            <a:srgbClr val="000000"/>
                          </a:solidFill>
                          <a:effectLst/>
                          <a:ea typeface="Koverwatch" panose="02020603020101020101" pitchFamily="18" charset="-127"/>
                        </a:rPr>
                        <a:t>주</a:t>
                      </a:r>
                      <a:endParaRPr lang="ko-KR" altLang="en-US" sz="1800" b="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kern="0" spc="0" dirty="0">
                          <a:solidFill>
                            <a:srgbClr val="000000"/>
                          </a:solidFill>
                          <a:effectLst/>
                          <a:latin typeface="Koverwatch" panose="02020603020101020101" pitchFamily="18" charset="-127"/>
                        </a:rPr>
                        <a:t>6</a:t>
                      </a:r>
                      <a:r>
                        <a:rPr lang="ko-KR" altLang="en-US" sz="1800" b="0" kern="0" spc="0" dirty="0">
                          <a:solidFill>
                            <a:srgbClr val="000000"/>
                          </a:solidFill>
                          <a:effectLst/>
                          <a:ea typeface="Koverwatch" panose="02020603020101020101" pitchFamily="18" charset="-127"/>
                        </a:rPr>
                        <a:t>주</a:t>
                      </a:r>
                      <a:endParaRPr lang="ko-KR" altLang="en-US" sz="1800" b="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kern="0" spc="0" dirty="0">
                          <a:solidFill>
                            <a:srgbClr val="000000"/>
                          </a:solidFill>
                          <a:effectLst/>
                          <a:latin typeface="Koverwatch" panose="02020603020101020101" pitchFamily="18" charset="-127"/>
                        </a:rPr>
                        <a:t>7</a:t>
                      </a:r>
                      <a:r>
                        <a:rPr lang="ko-KR" altLang="en-US" sz="1800" b="0" kern="0" spc="0" dirty="0">
                          <a:solidFill>
                            <a:srgbClr val="000000"/>
                          </a:solidFill>
                          <a:effectLst/>
                          <a:ea typeface="Koverwatch" panose="02020603020101020101" pitchFamily="18" charset="-127"/>
                        </a:rPr>
                        <a:t>주</a:t>
                      </a:r>
                      <a:endParaRPr lang="ko-KR" altLang="en-US" sz="1800" b="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kern="0" spc="0" dirty="0" smtClean="0">
                          <a:solidFill>
                            <a:srgbClr val="000000"/>
                          </a:solidFill>
                          <a:effectLst/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8</a:t>
                      </a:r>
                      <a:r>
                        <a:rPr lang="ko-KR" altLang="en-US" sz="1800" b="0" kern="0" spc="0" dirty="0" smtClean="0">
                          <a:solidFill>
                            <a:srgbClr val="000000"/>
                          </a:solidFill>
                          <a:effectLst/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주</a:t>
                      </a:r>
                      <a:endParaRPr lang="ko-KR" altLang="en-US" sz="1800" b="0" kern="0" spc="0" dirty="0">
                        <a:solidFill>
                          <a:srgbClr val="000000"/>
                        </a:solidFill>
                        <a:effectLst/>
                        <a:latin typeface="Koverwatch" panose="02020603020101020101" pitchFamily="18" charset="-127"/>
                        <a:ea typeface="Koverwatch" panose="02020603020101020101" pitchFamily="18" charset="-127"/>
                      </a:endParaRPr>
                    </a:p>
                  </a:txBody>
                  <a:tcPr marL="11242" marR="11242" marT="11242" marB="11242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kern="0" spc="0" dirty="0">
                          <a:solidFill>
                            <a:srgbClr val="000000"/>
                          </a:solidFill>
                          <a:effectLst/>
                          <a:latin typeface="Koverwatch" panose="02020603020101020101" pitchFamily="18" charset="-127"/>
                        </a:rPr>
                        <a:t>9</a:t>
                      </a:r>
                      <a:r>
                        <a:rPr lang="ko-KR" altLang="en-US" sz="1800" b="0" kern="0" spc="0" dirty="0">
                          <a:solidFill>
                            <a:srgbClr val="000000"/>
                          </a:solidFill>
                          <a:effectLst/>
                          <a:ea typeface="Koverwatch" panose="02020603020101020101" pitchFamily="18" charset="-127"/>
                        </a:rPr>
                        <a:t>주</a:t>
                      </a:r>
                      <a:endParaRPr lang="ko-KR" altLang="en-US" sz="1800" b="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kern="0" spc="0" dirty="0">
                          <a:solidFill>
                            <a:srgbClr val="000000"/>
                          </a:solidFill>
                          <a:effectLst/>
                          <a:latin typeface="Koverwatch" panose="02020603020101020101" pitchFamily="18" charset="-127"/>
                        </a:rPr>
                        <a:t>10</a:t>
                      </a:r>
                      <a:r>
                        <a:rPr lang="ko-KR" altLang="en-US" sz="1800" b="0" kern="0" spc="0" dirty="0">
                          <a:solidFill>
                            <a:srgbClr val="000000"/>
                          </a:solidFill>
                          <a:effectLst/>
                          <a:ea typeface="Koverwatch" panose="02020603020101020101" pitchFamily="18" charset="-127"/>
                        </a:rPr>
                        <a:t>주</a:t>
                      </a:r>
                      <a:endParaRPr lang="ko-KR" altLang="en-US" sz="1800" b="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kern="0" spc="0" dirty="0">
                          <a:solidFill>
                            <a:srgbClr val="000000"/>
                          </a:solidFill>
                          <a:effectLst/>
                          <a:latin typeface="Koverwatch" panose="02020603020101020101" pitchFamily="18" charset="-127"/>
                        </a:rPr>
                        <a:t>11</a:t>
                      </a:r>
                      <a:r>
                        <a:rPr lang="ko-KR" altLang="en-US" sz="1800" b="0" kern="0" spc="0" dirty="0">
                          <a:solidFill>
                            <a:srgbClr val="000000"/>
                          </a:solidFill>
                          <a:effectLst/>
                          <a:ea typeface="Koverwatch" panose="02020603020101020101" pitchFamily="18" charset="-127"/>
                        </a:rPr>
                        <a:t>주</a:t>
                      </a:r>
                      <a:endParaRPr lang="ko-KR" altLang="en-US" sz="1800" b="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kern="0" spc="0" dirty="0">
                          <a:solidFill>
                            <a:srgbClr val="000000"/>
                          </a:solidFill>
                          <a:effectLst/>
                          <a:latin typeface="Koverwatch" panose="02020603020101020101" pitchFamily="18" charset="-127"/>
                        </a:rPr>
                        <a:t>12</a:t>
                      </a:r>
                      <a:r>
                        <a:rPr lang="ko-KR" altLang="en-US" sz="1800" b="0" kern="0" spc="0" dirty="0">
                          <a:solidFill>
                            <a:srgbClr val="000000"/>
                          </a:solidFill>
                          <a:effectLst/>
                          <a:ea typeface="Koverwatch" panose="02020603020101020101" pitchFamily="18" charset="-127"/>
                        </a:rPr>
                        <a:t>주</a:t>
                      </a:r>
                      <a:endParaRPr lang="ko-KR" altLang="en-US" sz="1800" b="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400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ea typeface="Koverwatch" panose="02020603020101020101" pitchFamily="18" charset="-127"/>
                        </a:rPr>
                        <a:t>프로그램 설계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 err="1">
                          <a:solidFill>
                            <a:srgbClr val="000000"/>
                          </a:solidFill>
                          <a:effectLst/>
                          <a:ea typeface="Koverwatch" panose="02020603020101020101" pitchFamily="18" charset="-127"/>
                        </a:rPr>
                        <a:t>블루투스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ea typeface="Koverwatch" panose="02020603020101020101" pitchFamily="18" charset="-127"/>
                        </a:rPr>
                        <a:t> 통신 구축을 </a:t>
                      </a:r>
                      <a:r>
                        <a:rPr lang="ko-KR" altLang="en-US" sz="1800" kern="0" spc="0" dirty="0" smtClean="0">
                          <a:solidFill>
                            <a:srgbClr val="000000"/>
                          </a:solidFill>
                          <a:effectLst/>
                          <a:ea typeface="Koverwatch" panose="02020603020101020101" pitchFamily="18" charset="-127"/>
                        </a:rPr>
                        <a:t>위한 </a:t>
                      </a:r>
                      <a:r>
                        <a:rPr lang="ko-KR" altLang="en-US" sz="1800" kern="0" spc="0" dirty="0" err="1" smtClean="0">
                          <a:solidFill>
                            <a:srgbClr val="000000"/>
                          </a:solidFill>
                          <a:effectLst/>
                          <a:ea typeface="Koverwatch" panose="02020603020101020101" pitchFamily="18" charset="-127"/>
                        </a:rPr>
                        <a:t>오픈소스</a:t>
                      </a:r>
                      <a:r>
                        <a:rPr lang="ko-KR" altLang="en-US" sz="1800" kern="0" spc="0" dirty="0" smtClean="0">
                          <a:solidFill>
                            <a:srgbClr val="000000"/>
                          </a:solidFill>
                          <a:effectLst/>
                          <a:ea typeface="Koverwatch" panose="02020603020101020101" pitchFamily="18" charset="-127"/>
                        </a:rPr>
                        <a:t> 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ea typeface="Koverwatch" panose="02020603020101020101" pitchFamily="18" charset="-127"/>
                        </a:rPr>
                        <a:t>분석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0" spc="0" dirty="0" err="1">
                          <a:solidFill>
                            <a:srgbClr val="000000"/>
                          </a:solidFill>
                          <a:effectLst/>
                          <a:latin typeface="Koverwatch" panose="02020603020101020101" pitchFamily="18" charset="-127"/>
                        </a:rPr>
                        <a:t>C</a:t>
                      </a:r>
                      <a:r>
                        <a:rPr lang="en-US" altLang="ko-KR" sz="1600" kern="0" spc="0" dirty="0" err="1">
                          <a:solidFill>
                            <a:srgbClr val="000000"/>
                          </a:solidFill>
                          <a:effectLst/>
                          <a:latin typeface="Koverwatch" panose="02020603020101020101" pitchFamily="18" charset="-127"/>
                        </a:rPr>
                        <a:t>o</a:t>
                      </a:r>
                      <a:r>
                        <a:rPr lang="en-US" altLang="ko-KR" sz="1800" kern="0" spc="0" dirty="0" err="1">
                          <a:solidFill>
                            <a:srgbClr val="000000"/>
                          </a:solidFill>
                          <a:effectLst/>
                          <a:latin typeface="Koverwatch" panose="02020603020101020101" pitchFamily="18" charset="-127"/>
                        </a:rPr>
                        <a:t>AP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Koverwatch" panose="02020603020101020101" pitchFamily="18" charset="-127"/>
                        </a:rPr>
                        <a:t> 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ea typeface="Koverwatch" panose="02020603020101020101" pitchFamily="18" charset="-127"/>
                        </a:rPr>
                        <a:t>통신 구축을 위한 </a:t>
                      </a:r>
                      <a:r>
                        <a:rPr lang="ko-KR" altLang="en-US" sz="1800" kern="0" spc="0" dirty="0" err="1">
                          <a:solidFill>
                            <a:srgbClr val="000000"/>
                          </a:solidFill>
                          <a:effectLst/>
                          <a:ea typeface="Koverwatch" panose="02020603020101020101" pitchFamily="18" charset="-127"/>
                        </a:rPr>
                        <a:t>오픈소스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ea typeface="Koverwatch" panose="02020603020101020101" pitchFamily="18" charset="-127"/>
                        </a:rPr>
                        <a:t> 분석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 err="1">
                          <a:solidFill>
                            <a:srgbClr val="000000"/>
                          </a:solidFill>
                          <a:effectLst/>
                          <a:ea typeface="Koverwatch" panose="02020603020101020101" pitchFamily="18" charset="-127"/>
                        </a:rPr>
                        <a:t>안드로이드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ea typeface="Koverwatch" panose="02020603020101020101" pitchFamily="18" charset="-127"/>
                        </a:rPr>
                        <a:t> 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Koverwatch" panose="02020603020101020101" pitchFamily="18" charset="-127"/>
                        </a:rPr>
                        <a:t>App </a:t>
                      </a:r>
                      <a:r>
                        <a:rPr lang="ko-KR" altLang="en-US" sz="1800" kern="0" spc="0" dirty="0" smtClean="0">
                          <a:solidFill>
                            <a:srgbClr val="000000"/>
                          </a:solidFill>
                          <a:effectLst/>
                          <a:ea typeface="Koverwatch" panose="02020603020101020101" pitchFamily="18" charset="-127"/>
                        </a:rPr>
                        <a:t>제작 </a:t>
                      </a:r>
                      <a:r>
                        <a:rPr lang="ko-KR" altLang="en-US" sz="1800" kern="0" spc="0" dirty="0" err="1">
                          <a:solidFill>
                            <a:srgbClr val="000000"/>
                          </a:solidFill>
                          <a:effectLst/>
                          <a:ea typeface="Koverwatch" panose="02020603020101020101" pitchFamily="18" charset="-127"/>
                        </a:rPr>
                        <a:t>스터디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Koverwatch" panose="02020603020101020101" pitchFamily="18" charset="-127"/>
                        </a:rPr>
                        <a:t>DB 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Koverwatch" panose="02020603020101020101" pitchFamily="18" charset="-127"/>
                          <a:ea typeface="Koverwatch" panose="02020603020101020101" pitchFamily="18" charset="-127"/>
                        </a:rPr>
                        <a:t>설계 및 구축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Koverwatch" panose="02020603020101020101" pitchFamily="18" charset="-127"/>
                      </a:endParaRPr>
                    </a:p>
                  </a:txBody>
                  <a:tcPr marL="11242" marR="11242" marT="11242" marB="11242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 err="1">
                          <a:solidFill>
                            <a:srgbClr val="000000"/>
                          </a:solidFill>
                          <a:effectLst/>
                          <a:ea typeface="Koverwatch" panose="02020603020101020101" pitchFamily="18" charset="-127"/>
                        </a:rPr>
                        <a:t>안드로이드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ea typeface="Koverwatch" panose="02020603020101020101" pitchFamily="18" charset="-127"/>
                        </a:rPr>
                        <a:t> 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Koverwatch" panose="02020603020101020101" pitchFamily="18" charset="-127"/>
                        </a:rPr>
                        <a:t>App 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ea typeface="Koverwatch" panose="02020603020101020101" pitchFamily="18" charset="-127"/>
                        </a:rPr>
                        <a:t>제작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 err="1">
                          <a:solidFill>
                            <a:srgbClr val="000000"/>
                          </a:solidFill>
                          <a:effectLst/>
                          <a:ea typeface="Koverwatch" panose="02020603020101020101" pitchFamily="18" charset="-127"/>
                        </a:rPr>
                        <a:t>라즈베리파이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ea typeface="Koverwatch" panose="02020603020101020101" pitchFamily="18" charset="-127"/>
                        </a:rPr>
                        <a:t> 간 </a:t>
                      </a:r>
                      <a:r>
                        <a:rPr lang="en-US" altLang="ko-KR" sz="1800" kern="0" spc="0" dirty="0" err="1" smtClean="0">
                          <a:solidFill>
                            <a:srgbClr val="000000"/>
                          </a:solidFill>
                          <a:effectLst/>
                          <a:latin typeface="Koverwatch" panose="02020603020101020101" pitchFamily="18" charset="-127"/>
                        </a:rPr>
                        <a:t>C</a:t>
                      </a:r>
                      <a:r>
                        <a:rPr lang="en-US" altLang="ko-KR" sz="1600" kern="0" spc="0" dirty="0" err="1" smtClean="0">
                          <a:solidFill>
                            <a:srgbClr val="000000"/>
                          </a:solidFill>
                          <a:effectLst/>
                          <a:latin typeface="Koverwatch" panose="02020603020101020101" pitchFamily="18" charset="-127"/>
                        </a:rPr>
                        <a:t>o</a:t>
                      </a:r>
                      <a:r>
                        <a:rPr lang="en-US" altLang="ko-KR" sz="1800" kern="0" spc="0" dirty="0" err="1" smtClean="0">
                          <a:solidFill>
                            <a:srgbClr val="000000"/>
                          </a:solidFill>
                          <a:effectLst/>
                          <a:latin typeface="Koverwatch" panose="02020603020101020101" pitchFamily="18" charset="-127"/>
                        </a:rPr>
                        <a:t>AP</a:t>
                      </a:r>
                      <a:r>
                        <a:rPr lang="en-US" altLang="ko-KR" sz="1800" kern="0" spc="0" dirty="0" smtClean="0">
                          <a:solidFill>
                            <a:srgbClr val="000000"/>
                          </a:solidFill>
                          <a:effectLst/>
                          <a:latin typeface="Koverwatch" panose="02020603020101020101" pitchFamily="18" charset="-127"/>
                        </a:rPr>
                        <a:t> 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ea typeface="Koverwatch" panose="02020603020101020101" pitchFamily="18" charset="-127"/>
                        </a:rPr>
                        <a:t>통신 구축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 err="1" smtClean="0">
                          <a:solidFill>
                            <a:srgbClr val="000000"/>
                          </a:solidFill>
                          <a:effectLst/>
                          <a:ea typeface="Koverwatch" panose="02020603020101020101" pitchFamily="18" charset="-127"/>
                        </a:rPr>
                        <a:t>라즈베리파이</a:t>
                      </a:r>
                      <a:r>
                        <a:rPr lang="ko-KR" altLang="en-US" sz="1800" kern="0" spc="0" dirty="0" smtClean="0">
                          <a:solidFill>
                            <a:srgbClr val="000000"/>
                          </a:solidFill>
                          <a:effectLst/>
                          <a:ea typeface="Koverwatch" panose="02020603020101020101" pitchFamily="18" charset="-127"/>
                        </a:rPr>
                        <a:t> </a:t>
                      </a:r>
                      <a:r>
                        <a:rPr lang="en-US" altLang="ko-KR" sz="1800" kern="0" spc="0" dirty="0" smtClean="0">
                          <a:solidFill>
                            <a:srgbClr val="000000"/>
                          </a:solidFill>
                          <a:effectLst/>
                          <a:latin typeface="Koverwatch" panose="02020603020101020101" pitchFamily="18" charset="-127"/>
                        </a:rPr>
                        <a:t>- </a:t>
                      </a:r>
                      <a:r>
                        <a:rPr lang="ko-KR" altLang="en-US" sz="1800" kern="0" spc="0" dirty="0" smtClean="0">
                          <a:solidFill>
                            <a:srgbClr val="000000"/>
                          </a:solidFill>
                          <a:effectLst/>
                          <a:ea typeface="Koverwatch" panose="02020603020101020101" pitchFamily="18" charset="-127"/>
                        </a:rPr>
                        <a:t>단말 간 </a:t>
                      </a:r>
                      <a:r>
                        <a:rPr lang="ko-KR" altLang="en-US" sz="1800" kern="0" spc="0" dirty="0" err="1" smtClean="0">
                          <a:solidFill>
                            <a:srgbClr val="000000"/>
                          </a:solidFill>
                          <a:effectLst/>
                          <a:ea typeface="Koverwatch" panose="02020603020101020101" pitchFamily="18" charset="-127"/>
                        </a:rPr>
                        <a:t>블루투스</a:t>
                      </a:r>
                      <a:r>
                        <a:rPr lang="ko-KR" altLang="en-US" sz="1800" kern="0" spc="0" dirty="0" smtClean="0">
                          <a:solidFill>
                            <a:srgbClr val="000000"/>
                          </a:solidFill>
                          <a:effectLst/>
                          <a:ea typeface="Koverwatch" panose="02020603020101020101" pitchFamily="18" charset="-127"/>
                        </a:rPr>
                        <a:t> 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ea typeface="Koverwatch" panose="02020603020101020101" pitchFamily="18" charset="-127"/>
                        </a:rPr>
                        <a:t>통신 구축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ea typeface="Koverwatch" panose="02020603020101020101" pitchFamily="18" charset="-127"/>
                        </a:rPr>
                        <a:t>모듈 통합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1242" marR="11242" marT="11242" marB="112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-93504" y="-443438"/>
            <a:ext cx="27509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9600" dirty="0" err="1" smtClean="0">
                <a:solidFill>
                  <a:schemeClr val="bg1">
                    <a:lumMod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vip</a:t>
            </a:r>
            <a:endParaRPr lang="ko-KR" altLang="en-US" sz="9600" dirty="0">
              <a:solidFill>
                <a:schemeClr val="bg1">
                  <a:lumMod val="5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9524" y="4892416"/>
            <a:ext cx="2667000" cy="762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96450" y="2457569"/>
            <a:ext cx="194075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팀 구성 </a:t>
            </a:r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프로젝트 소개</a:t>
            </a:r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팀 내 역할</a:t>
            </a:r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프로젝트 일정</a:t>
            </a:r>
            <a:endParaRPr lang="en-US" altLang="ko-KR" sz="2800" dirty="0" smtClean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기타 사항</a:t>
            </a:r>
            <a:endParaRPr lang="ko-KR" altLang="en-US" sz="2800" dirty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4277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평행 사변형 10"/>
          <p:cNvSpPr/>
          <p:nvPr/>
        </p:nvSpPr>
        <p:spPr>
          <a:xfrm>
            <a:off x="4672146" y="595586"/>
            <a:ext cx="5669280" cy="863097"/>
          </a:xfrm>
          <a:prstGeom prst="parallelogram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19113421">
            <a:off x="2037783" y="5979368"/>
            <a:ext cx="417525" cy="7743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" y="0"/>
            <a:ext cx="253365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-93504" y="-443438"/>
            <a:ext cx="27509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9600" dirty="0" err="1" smtClean="0">
                <a:solidFill>
                  <a:schemeClr val="bg1">
                    <a:lumMod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vip</a:t>
            </a:r>
            <a:endParaRPr lang="ko-KR" altLang="en-US" sz="9600" dirty="0">
              <a:solidFill>
                <a:schemeClr val="bg1">
                  <a:lumMod val="5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9524" y="5760159"/>
            <a:ext cx="2667000" cy="762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96450" y="2457569"/>
            <a:ext cx="194075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팀 구성 </a:t>
            </a:r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프로젝트 소개</a:t>
            </a:r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팀 내 역할</a:t>
            </a:r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프로젝트 일정</a:t>
            </a:r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기타 사항</a:t>
            </a:r>
            <a:endParaRPr lang="ko-KR" altLang="en-US" sz="28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542" y="2303495"/>
            <a:ext cx="8678487" cy="3837664"/>
          </a:xfrm>
          <a:prstGeom prst="rect">
            <a:avLst/>
          </a:prstGeom>
        </p:spPr>
      </p:pic>
      <p:sp>
        <p:nvSpPr>
          <p:cNvPr id="3" name="평행 사변형 2"/>
          <p:cNvSpPr/>
          <p:nvPr/>
        </p:nvSpPr>
        <p:spPr>
          <a:xfrm>
            <a:off x="4606835" y="521565"/>
            <a:ext cx="5669280" cy="863097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568206" y="608180"/>
            <a:ext cx="3746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G</a:t>
            </a:r>
            <a:r>
              <a:rPr lang="en-US" altLang="ko-KR" sz="3200" dirty="0" err="1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ithub</a:t>
            </a:r>
            <a:r>
              <a:rPr lang="en-US" altLang="ko-KR" sz="36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c</a:t>
            </a:r>
            <a:r>
              <a:rPr lang="en-US" altLang="ko-KR" sz="32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ollaborators</a:t>
            </a:r>
            <a:r>
              <a:rPr lang="en-US" altLang="ko-KR" sz="36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설정</a:t>
            </a:r>
            <a:endParaRPr lang="ko-KR" altLang="en-US" sz="36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30200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920961" y="478730"/>
            <a:ext cx="610731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i="1" dirty="0" smtClean="0">
                <a:solidFill>
                  <a:schemeClr val="bg1">
                    <a:lumMod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2016.09.09</a:t>
            </a:r>
            <a:endParaRPr lang="ko-KR" altLang="en-US" sz="13800" i="1" dirty="0">
              <a:solidFill>
                <a:schemeClr val="bg1">
                  <a:lumMod val="5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" y="2370138"/>
            <a:ext cx="12191999" cy="2117725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047229" y="2591425"/>
            <a:ext cx="40975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감사합니다</a:t>
            </a:r>
            <a:r>
              <a:rPr lang="en-US" altLang="ko-KR" sz="88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  <a:endParaRPr lang="ko-KR" altLang="en-US" sz="88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4047229" y="2710160"/>
            <a:ext cx="40975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4075804" y="4062710"/>
            <a:ext cx="40975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561437" y="3876508"/>
            <a:ext cx="226853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3800" i="1" dirty="0" err="1" smtClean="0">
                <a:solidFill>
                  <a:schemeClr val="bg1">
                    <a:lumMod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vip</a:t>
            </a:r>
            <a:endParaRPr lang="ko-KR" altLang="en-US" sz="13800" i="1" dirty="0">
              <a:solidFill>
                <a:schemeClr val="bg1">
                  <a:lumMod val="5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52835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5" b="468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" y="3463"/>
            <a:ext cx="12191999" cy="6858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09625" y="0"/>
            <a:ext cx="3648075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84098" y="2357765"/>
            <a:ext cx="232175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1. </a:t>
            </a:r>
            <a:r>
              <a:rPr lang="ko-KR" altLang="en-US" sz="32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팀 구성</a:t>
            </a:r>
            <a:endParaRPr lang="en-US" altLang="ko-KR" sz="3200" dirty="0" smtClean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400" dirty="0" smtClean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2. </a:t>
            </a:r>
            <a:r>
              <a:rPr lang="ko-KR" altLang="en-US" sz="32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프로젝트 소개</a:t>
            </a:r>
            <a:endParaRPr lang="en-US" altLang="ko-KR" sz="3200" dirty="0" smtClean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400" dirty="0" smtClean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3. </a:t>
            </a:r>
            <a:r>
              <a:rPr lang="ko-KR" altLang="en-US" sz="32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팀 내 역할</a:t>
            </a:r>
            <a:endParaRPr lang="en-US" altLang="ko-KR" sz="3200" dirty="0" smtClean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400" dirty="0" smtClean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4. </a:t>
            </a:r>
            <a:r>
              <a:rPr lang="ko-KR" altLang="en-US" sz="32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프로젝트 일정</a:t>
            </a:r>
            <a:endParaRPr lang="en-US" altLang="ko-KR" sz="3200" dirty="0" smtClean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5. </a:t>
            </a:r>
            <a:r>
              <a:rPr lang="ko-KR" altLang="en-US" sz="32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기타 사항</a:t>
            </a:r>
            <a:endParaRPr lang="ko-KR" altLang="en-US" sz="32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8" name="대각선 방향의 모서리가 잘린 사각형 17"/>
          <p:cNvSpPr/>
          <p:nvPr/>
        </p:nvSpPr>
        <p:spPr>
          <a:xfrm>
            <a:off x="1019175" y="1168614"/>
            <a:ext cx="1438275" cy="752763"/>
          </a:xfrm>
          <a:prstGeom prst="snip2Diag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297161" y="1162477"/>
            <a:ext cx="939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목차</a:t>
            </a:r>
            <a:endParaRPr lang="ko-KR" altLang="en-US" sz="36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44141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 rot="19113421">
            <a:off x="1611446" y="2753640"/>
            <a:ext cx="904875" cy="7743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" y="0"/>
            <a:ext cx="253365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-9524" y="2373149"/>
            <a:ext cx="2667000" cy="762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96450" y="2457569"/>
            <a:ext cx="194075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팀 구성 </a:t>
            </a:r>
            <a:endParaRPr lang="en-US" altLang="ko-KR" sz="2800" dirty="0" smtClean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프로젝트 소개</a:t>
            </a:r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팀 내 역할</a:t>
            </a:r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프로젝트 일정</a:t>
            </a:r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기타 사항</a:t>
            </a:r>
            <a:endParaRPr lang="ko-KR" altLang="en-US" sz="2800" dirty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17614" y="721032"/>
            <a:ext cx="50447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0" i="1" dirty="0" smtClean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V</a:t>
            </a:r>
            <a:r>
              <a:rPr lang="en-US" altLang="ko-KR" sz="40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ery</a:t>
            </a:r>
            <a:r>
              <a:rPr lang="en-US" altLang="ko-KR" sz="6000" i="1" dirty="0" smtClean="0">
                <a:solidFill>
                  <a:schemeClr val="bg1">
                    <a:lumMod val="6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6000" i="1" dirty="0" smtClean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I</a:t>
            </a:r>
            <a:r>
              <a:rPr lang="en-US" altLang="ko-KR" sz="40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mportant</a:t>
            </a:r>
            <a:r>
              <a:rPr lang="en-US" altLang="ko-KR" sz="6000" i="1" dirty="0" smtClean="0">
                <a:solidFill>
                  <a:schemeClr val="bg1">
                    <a:lumMod val="6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6000" i="1" dirty="0" smtClean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P</a:t>
            </a:r>
            <a:r>
              <a:rPr lang="en-US" altLang="ko-KR" sz="40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rograming</a:t>
            </a:r>
            <a:endParaRPr lang="ko-KR" altLang="en-US" sz="4000" i="1" dirty="0">
              <a:solidFill>
                <a:schemeClr val="tx1">
                  <a:lumMod val="65000"/>
                  <a:lumOff val="3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44063" y="522174"/>
            <a:ext cx="2998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Team name</a:t>
            </a:r>
            <a:endParaRPr lang="ko-KR" altLang="en-US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4761020" y="3243772"/>
            <a:ext cx="1823247" cy="1816569"/>
            <a:chOff x="4761020" y="2839451"/>
            <a:chExt cx="1823247" cy="1816569"/>
          </a:xfrm>
        </p:grpSpPr>
        <p:sp>
          <p:nvSpPr>
            <p:cNvPr id="27" name="평행 사변형 26"/>
            <p:cNvSpPr/>
            <p:nvPr/>
          </p:nvSpPr>
          <p:spPr>
            <a:xfrm>
              <a:off x="4810779" y="2898541"/>
              <a:ext cx="1773488" cy="1757479"/>
            </a:xfrm>
            <a:prstGeom prst="parallelogram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/>
            <p:cNvSpPr/>
            <p:nvPr/>
          </p:nvSpPr>
          <p:spPr>
            <a:xfrm>
              <a:off x="4761020" y="2839451"/>
              <a:ext cx="1773488" cy="1757479"/>
            </a:xfrm>
            <a:prstGeom prst="parallelogram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600" i="1" dirty="0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4565424" y="4879745"/>
            <a:ext cx="2627642" cy="1412744"/>
            <a:chOff x="4869561" y="2037972"/>
            <a:chExt cx="2627642" cy="1412744"/>
          </a:xfrm>
        </p:grpSpPr>
        <p:sp>
          <p:nvSpPr>
            <p:cNvPr id="16" name="TextBox 15"/>
            <p:cNvSpPr txBox="1"/>
            <p:nvPr/>
          </p:nvSpPr>
          <p:spPr>
            <a:xfrm>
              <a:off x="5944662" y="2037972"/>
              <a:ext cx="150874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0" i="1" dirty="0" smtClean="0">
                  <a:gradFill>
                    <a:gsLst>
                      <a:gs pos="0">
                        <a:schemeClr val="accent1">
                          <a:alpha val="10000"/>
                        </a:schemeClr>
                      </a:gs>
                      <a:gs pos="34000">
                        <a:schemeClr val="accent1"/>
                      </a:gs>
                    </a:gsLst>
                    <a:lin ang="16200000" scaled="1"/>
                  </a:gradFill>
                  <a:latin typeface="Koverwatch" panose="02020603020101020101" pitchFamily="18" charset="-127"/>
                  <a:ea typeface="Koverwatch" panose="02020603020101020101" pitchFamily="18" charset="-127"/>
                </a:rPr>
                <a:t>팀장</a:t>
              </a:r>
              <a:endParaRPr lang="ko-KR" altLang="en-US" sz="8000" i="1" dirty="0">
                <a:gradFill>
                  <a:gsLst>
                    <a:gs pos="0">
                      <a:schemeClr val="accent1">
                        <a:alpha val="10000"/>
                      </a:schemeClr>
                    </a:gs>
                    <a:gs pos="34000">
                      <a:schemeClr val="accent1"/>
                    </a:gs>
                  </a:gsLst>
                  <a:lin ang="16200000" scaled="1"/>
                </a:gradFill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869561" y="2373498"/>
              <a:ext cx="262764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i="1" dirty="0" smtClean="0">
                  <a:latin typeface="Koverwatch" panose="02020603020101020101" pitchFamily="18" charset="-127"/>
                  <a:ea typeface="Koverwatch" panose="02020603020101020101" pitchFamily="18" charset="-127"/>
                </a:rPr>
                <a:t>박동하</a:t>
              </a:r>
              <a:endParaRPr lang="en-US" altLang="ko-KR" sz="3600" i="1" dirty="0" smtClean="0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  <a:p>
              <a:r>
                <a:rPr lang="en-US" altLang="ko-KR" sz="2800" i="1" dirty="0" smtClean="0">
                  <a:latin typeface="Koverwatch" panose="02020603020101020101" pitchFamily="18" charset="-127"/>
                  <a:ea typeface="Koverwatch" panose="02020603020101020101" pitchFamily="18" charset="-127"/>
                </a:rPr>
                <a:t>2011105040 </a:t>
              </a:r>
              <a:r>
                <a:rPr lang="ko-KR" altLang="en-US" sz="2800" i="1" dirty="0" smtClean="0">
                  <a:latin typeface="Koverwatch" panose="02020603020101020101" pitchFamily="18" charset="-127"/>
                  <a:ea typeface="Koverwatch" panose="02020603020101020101" pitchFamily="18" charset="-127"/>
                </a:rPr>
                <a:t>컴퓨터학부</a:t>
              </a:r>
              <a:endParaRPr lang="ko-KR" altLang="en-US" sz="2800" i="1" dirty="0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666866" y="2074145"/>
            <a:ext cx="26805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i="1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이대관</a:t>
            </a:r>
            <a:endParaRPr lang="en-US" altLang="ko-KR" sz="3600" i="1" dirty="0" smtClean="0"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en-US" altLang="ko-KR" sz="2800" i="1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2013105068 </a:t>
            </a:r>
            <a:r>
              <a:rPr lang="ko-KR" altLang="en-US" sz="2800" i="1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컴퓨터학부</a:t>
            </a:r>
            <a:endParaRPr lang="ko-KR" altLang="en-US" sz="2800" i="1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71957" y="5215271"/>
            <a:ext cx="267573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i="1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곽문섭</a:t>
            </a:r>
            <a:endParaRPr lang="en-US" altLang="ko-KR" sz="3600" i="1" dirty="0" smtClean="0"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en-US" altLang="ko-KR" sz="2800" i="1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2014105003 </a:t>
            </a:r>
            <a:r>
              <a:rPr lang="ko-KR" altLang="en-US" sz="2800" i="1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컴퓨터학부</a:t>
            </a:r>
            <a:endParaRPr lang="ko-KR" altLang="en-US" sz="2800" i="1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 flipH="1">
            <a:off x="3110921" y="539395"/>
            <a:ext cx="233142" cy="1063922"/>
          </a:xfrm>
          <a:prstGeom prst="line">
            <a:avLst/>
          </a:prstGeom>
          <a:ln w="28575" cap="flat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6294353" y="3243772"/>
            <a:ext cx="1823247" cy="1816569"/>
            <a:chOff x="4761020" y="2839451"/>
            <a:chExt cx="1823247" cy="1816569"/>
          </a:xfrm>
        </p:grpSpPr>
        <p:sp>
          <p:nvSpPr>
            <p:cNvPr id="30" name="평행 사변형 29"/>
            <p:cNvSpPr/>
            <p:nvPr/>
          </p:nvSpPr>
          <p:spPr>
            <a:xfrm>
              <a:off x="4810779" y="2898541"/>
              <a:ext cx="1773488" cy="1757479"/>
            </a:xfrm>
            <a:prstGeom prst="parallelogram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평행 사변형 30"/>
            <p:cNvSpPr/>
            <p:nvPr/>
          </p:nvSpPr>
          <p:spPr>
            <a:xfrm>
              <a:off x="4761020" y="2839451"/>
              <a:ext cx="1773488" cy="1757479"/>
            </a:xfrm>
            <a:prstGeom prst="parallelogram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7827686" y="3243772"/>
            <a:ext cx="1823247" cy="1816569"/>
            <a:chOff x="4761020" y="2839451"/>
            <a:chExt cx="1823247" cy="1816569"/>
          </a:xfrm>
        </p:grpSpPr>
        <p:sp>
          <p:nvSpPr>
            <p:cNvPr id="33" name="평행 사변형 32"/>
            <p:cNvSpPr/>
            <p:nvPr/>
          </p:nvSpPr>
          <p:spPr>
            <a:xfrm>
              <a:off x="4810779" y="2898541"/>
              <a:ext cx="1773488" cy="1757479"/>
            </a:xfrm>
            <a:prstGeom prst="parallelogram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평행 사변형 33"/>
            <p:cNvSpPr/>
            <p:nvPr/>
          </p:nvSpPr>
          <p:spPr>
            <a:xfrm>
              <a:off x="4761020" y="2839451"/>
              <a:ext cx="1773488" cy="1757479"/>
            </a:xfrm>
            <a:prstGeom prst="parallelogram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5206064" y="3326927"/>
            <a:ext cx="5982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i="1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v</a:t>
            </a:r>
            <a:endParaRPr lang="ko-KR" altLang="en-US" sz="8800" i="1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819773" y="3326927"/>
            <a:ext cx="39466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i="1" dirty="0" err="1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i</a:t>
            </a:r>
            <a:endParaRPr lang="ko-KR" altLang="en-US" sz="8800" i="1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269489" y="3326927"/>
            <a:ext cx="60465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i="1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p</a:t>
            </a:r>
            <a:endParaRPr lang="ko-KR" altLang="en-US" sz="8800" i="1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-93504" y="-443438"/>
            <a:ext cx="27509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9600" dirty="0" err="1" smtClean="0">
                <a:solidFill>
                  <a:schemeClr val="bg1">
                    <a:lumMod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vip</a:t>
            </a:r>
            <a:endParaRPr lang="ko-KR" altLang="en-US" sz="9600" dirty="0">
              <a:solidFill>
                <a:schemeClr val="bg1">
                  <a:lumMod val="5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97671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19113421">
            <a:off x="1611446" y="3584068"/>
            <a:ext cx="904875" cy="7743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" y="0"/>
            <a:ext cx="253365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011" y="3872206"/>
            <a:ext cx="2006373" cy="20063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657" y="3769609"/>
            <a:ext cx="2023339" cy="20233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153" y="917416"/>
            <a:ext cx="1630708" cy="16307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47525" y="267327"/>
            <a:ext cx="2585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I</a:t>
            </a:r>
            <a:r>
              <a:rPr lang="en-US" altLang="ko-KR" sz="28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o</a:t>
            </a:r>
            <a:r>
              <a:rPr lang="en-US" altLang="ko-KR" sz="32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T</a:t>
            </a:r>
            <a:r>
              <a:rPr lang="en-US" altLang="ko-KR" sz="32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P</a:t>
            </a:r>
            <a:r>
              <a:rPr lang="en-US" altLang="ko-KR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latform</a:t>
            </a:r>
            <a:r>
              <a:rPr lang="en-US" altLang="ko-KR" sz="32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S</a:t>
            </a:r>
            <a:r>
              <a:rPr lang="en-US" altLang="ko-KR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erver</a:t>
            </a:r>
            <a:endParaRPr lang="ko-KR" altLang="en-US" sz="28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54539" y="5701207"/>
            <a:ext cx="725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2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vlc</a:t>
            </a:r>
            <a:endParaRPr lang="ko-KR" altLang="en-US" sz="32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97838" y="5970384"/>
            <a:ext cx="19207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U</a:t>
            </a:r>
            <a:r>
              <a:rPr lang="en-US" altLang="ko-KR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ser</a:t>
            </a:r>
            <a:r>
              <a:rPr lang="en-US" altLang="ko-KR" sz="32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e</a:t>
            </a:r>
            <a:r>
              <a:rPr lang="en-US" altLang="ko-KR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quipment</a:t>
            </a:r>
            <a:endParaRPr lang="ko-KR" altLang="en-US" sz="28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 flipH="1">
            <a:off x="4917233" y="2313995"/>
            <a:ext cx="1436914" cy="1254967"/>
          </a:xfrm>
          <a:prstGeom prst="line">
            <a:avLst/>
          </a:prstGeom>
          <a:ln w="571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8326015" y="2307774"/>
            <a:ext cx="1436914" cy="1254967"/>
          </a:xfrm>
          <a:prstGeom prst="line">
            <a:avLst/>
          </a:prstGeom>
          <a:ln w="571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5972839" y="5000887"/>
            <a:ext cx="2967135" cy="0"/>
          </a:xfrm>
          <a:prstGeom prst="line">
            <a:avLst/>
          </a:prstGeom>
          <a:ln w="57150" cap="rnd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-93504" y="-443438"/>
            <a:ext cx="27509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9600" dirty="0" err="1" smtClean="0">
                <a:solidFill>
                  <a:schemeClr val="bg1">
                    <a:lumMod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vip</a:t>
            </a:r>
            <a:endParaRPr lang="ko-KR" altLang="en-US" sz="9600" dirty="0">
              <a:solidFill>
                <a:schemeClr val="bg1">
                  <a:lumMod val="5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-9524" y="3203577"/>
            <a:ext cx="2667000" cy="762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96450" y="2457569"/>
            <a:ext cx="194075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팀 구성 </a:t>
            </a:r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프로젝트 소개</a:t>
            </a:r>
            <a:endParaRPr lang="en-US" altLang="ko-KR" sz="2800" dirty="0" smtClean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팀 내 역할</a:t>
            </a:r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프로젝트 일정</a:t>
            </a:r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기타 사항</a:t>
            </a:r>
            <a:endParaRPr lang="ko-KR" altLang="en-US" sz="2800" dirty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67024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 rot="19113421">
            <a:off x="1611446" y="3584068"/>
            <a:ext cx="904875" cy="7743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" y="0"/>
            <a:ext cx="253365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-93504" y="-443438"/>
            <a:ext cx="27509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9600" dirty="0" err="1" smtClean="0">
                <a:solidFill>
                  <a:schemeClr val="bg1">
                    <a:lumMod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vip</a:t>
            </a:r>
            <a:endParaRPr lang="ko-KR" altLang="en-US" sz="9600" dirty="0">
              <a:solidFill>
                <a:schemeClr val="bg1">
                  <a:lumMod val="5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-9524" y="3203577"/>
            <a:ext cx="2667000" cy="762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96450" y="2457569"/>
            <a:ext cx="194075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팀 구성 </a:t>
            </a:r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프로젝트 소개</a:t>
            </a:r>
            <a:endParaRPr lang="en-US" altLang="ko-KR" sz="2800" dirty="0" smtClean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팀 내 역할</a:t>
            </a:r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프로젝트 일정</a:t>
            </a:r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기타 사항</a:t>
            </a:r>
            <a:endParaRPr lang="ko-KR" altLang="en-US" sz="2800" dirty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4934014" y="718263"/>
            <a:ext cx="5792131" cy="1636794"/>
            <a:chOff x="4507293" y="491840"/>
            <a:chExt cx="5792131" cy="163679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293" y="491840"/>
              <a:ext cx="1194789" cy="119478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4477" y="700075"/>
              <a:ext cx="941379" cy="941379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422215" y="1574987"/>
              <a:ext cx="21820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err="1" smtClean="0">
                  <a:latin typeface="Koverwatch" panose="02020603020101020101" pitchFamily="18" charset="-127"/>
                  <a:ea typeface="Koverwatch" panose="02020603020101020101" pitchFamily="18" charset="-127"/>
                </a:rPr>
                <a:t>I</a:t>
              </a:r>
              <a:r>
                <a:rPr lang="en-US" altLang="ko-KR" sz="2400" dirty="0" err="1" smtClean="0">
                  <a:latin typeface="Koverwatch" panose="02020603020101020101" pitchFamily="18" charset="-127"/>
                  <a:ea typeface="Koverwatch" panose="02020603020101020101" pitchFamily="18" charset="-127"/>
                </a:rPr>
                <a:t>o</a:t>
              </a:r>
              <a:r>
                <a:rPr lang="en-US" altLang="ko-KR" sz="2800" dirty="0" err="1" smtClean="0">
                  <a:latin typeface="Koverwatch" panose="02020603020101020101" pitchFamily="18" charset="-127"/>
                  <a:ea typeface="Koverwatch" panose="02020603020101020101" pitchFamily="18" charset="-127"/>
                </a:rPr>
                <a:t>T</a:t>
              </a:r>
              <a:r>
                <a:rPr lang="en-US" altLang="ko-KR" sz="2800" dirty="0" smtClean="0">
                  <a:latin typeface="Koverwatch" panose="02020603020101020101" pitchFamily="18" charset="-127"/>
                  <a:ea typeface="Koverwatch" panose="02020603020101020101" pitchFamily="18" charset="-127"/>
                </a:rPr>
                <a:t> P</a:t>
              </a:r>
              <a:r>
                <a:rPr lang="en-US" altLang="ko-KR" sz="2400" dirty="0" smtClean="0">
                  <a:latin typeface="Koverwatch" panose="02020603020101020101" pitchFamily="18" charset="-127"/>
                  <a:ea typeface="Koverwatch" panose="02020603020101020101" pitchFamily="18" charset="-127"/>
                </a:rPr>
                <a:t>latform</a:t>
              </a:r>
              <a:r>
                <a:rPr lang="en-US" altLang="ko-KR" sz="2800" dirty="0" smtClean="0">
                  <a:latin typeface="Koverwatch" panose="02020603020101020101" pitchFamily="18" charset="-127"/>
                  <a:ea typeface="Koverwatch" panose="02020603020101020101" pitchFamily="18" charset="-127"/>
                </a:rPr>
                <a:t> S</a:t>
              </a:r>
              <a:r>
                <a:rPr lang="en-US" altLang="ko-KR" sz="2400" dirty="0" smtClean="0">
                  <a:latin typeface="Koverwatch" panose="02020603020101020101" pitchFamily="18" charset="-127"/>
                  <a:ea typeface="Koverwatch" panose="02020603020101020101" pitchFamily="18" charset="-127"/>
                </a:rPr>
                <a:t>erver</a:t>
              </a:r>
              <a:endParaRPr lang="ko-KR" altLang="en-US" sz="2400" dirty="0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59318" y="1605414"/>
              <a:ext cx="7255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 err="1" smtClean="0">
                  <a:latin typeface="Koverwatch" panose="02020603020101020101" pitchFamily="18" charset="-127"/>
                  <a:ea typeface="Koverwatch" panose="02020603020101020101" pitchFamily="18" charset="-127"/>
                </a:rPr>
                <a:t>vlc</a:t>
              </a:r>
              <a:endPara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624148" y="942718"/>
              <a:ext cx="18982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Koverwatch" panose="02020603020101020101" pitchFamily="18" charset="-127"/>
                  <a:ea typeface="Koverwatch" panose="02020603020101020101" pitchFamily="18" charset="-127"/>
                </a:rPr>
                <a:t>서비스 기술을 위한</a:t>
              </a:r>
              <a:endParaRPr lang="ko-KR" altLang="en-US" sz="2400" dirty="0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447909" y="939933"/>
              <a:ext cx="8515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err="1" smtClean="0">
                  <a:latin typeface="Koverwatch" panose="02020603020101020101" pitchFamily="18" charset="-127"/>
                  <a:ea typeface="Koverwatch" panose="02020603020101020101" pitchFamily="18" charset="-127"/>
                </a:rPr>
                <a:t>를</a:t>
              </a:r>
              <a:r>
                <a:rPr lang="ko-KR" altLang="en-US" sz="2400" dirty="0" smtClean="0">
                  <a:latin typeface="Koverwatch" panose="02020603020101020101" pitchFamily="18" charset="-127"/>
                  <a:ea typeface="Koverwatch" panose="02020603020101020101" pitchFamily="18" charset="-127"/>
                </a:rPr>
                <a:t> 구축</a:t>
              </a:r>
              <a:endParaRPr lang="ko-KR" altLang="en-US" sz="2400" dirty="0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4934014" y="2696121"/>
            <a:ext cx="4824398" cy="1631967"/>
            <a:chOff x="4990620" y="2743313"/>
            <a:chExt cx="4824398" cy="1631967"/>
          </a:xfrm>
        </p:grpSpPr>
        <p:sp>
          <p:nvSpPr>
            <p:cNvPr id="24" name="TextBox 23"/>
            <p:cNvSpPr txBox="1"/>
            <p:nvPr/>
          </p:nvSpPr>
          <p:spPr>
            <a:xfrm>
              <a:off x="6108554" y="3202307"/>
              <a:ext cx="37064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Koverwatch" panose="02020603020101020101" pitchFamily="18" charset="-127"/>
                  <a:ea typeface="Koverwatch" panose="02020603020101020101" pitchFamily="18" charset="-127"/>
                </a:rPr>
                <a:t>서비스 기술을 위한 프로토콜 구조 개발</a:t>
              </a:r>
              <a:endParaRPr lang="ko-KR" altLang="en-US" sz="2400" dirty="0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0620" y="2743313"/>
              <a:ext cx="1194789" cy="1194789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5242645" y="3852060"/>
              <a:ext cx="7255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 err="1" smtClean="0">
                  <a:latin typeface="Koverwatch" panose="02020603020101020101" pitchFamily="18" charset="-127"/>
                  <a:ea typeface="Koverwatch" panose="02020603020101020101" pitchFamily="18" charset="-127"/>
                </a:rPr>
                <a:t>vlc</a:t>
              </a:r>
              <a:endPara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4934013" y="4669151"/>
            <a:ext cx="4426370" cy="1636794"/>
            <a:chOff x="5177853" y="5011603"/>
            <a:chExt cx="4426370" cy="1636794"/>
          </a:xfrm>
        </p:grpSpPr>
        <p:sp>
          <p:nvSpPr>
            <p:cNvPr id="27" name="TextBox 26"/>
            <p:cNvSpPr txBox="1"/>
            <p:nvPr/>
          </p:nvSpPr>
          <p:spPr>
            <a:xfrm>
              <a:off x="6319349" y="5461896"/>
              <a:ext cx="32848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Koverwatch" panose="02020603020101020101" pitchFamily="18" charset="-127"/>
                  <a:ea typeface="Koverwatch" panose="02020603020101020101" pitchFamily="18" charset="-127"/>
                </a:rPr>
                <a:t>서비스 기술을 위한 통신 절차 개발</a:t>
              </a:r>
              <a:endParaRPr lang="ko-KR" altLang="en-US" sz="2400" dirty="0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7853" y="5011603"/>
              <a:ext cx="1194789" cy="1194789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5421169" y="6125177"/>
              <a:ext cx="7255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 err="1" smtClean="0">
                  <a:latin typeface="Koverwatch" panose="02020603020101020101" pitchFamily="18" charset="-127"/>
                  <a:ea typeface="Koverwatch" panose="02020603020101020101" pitchFamily="18" charset="-127"/>
                </a:rPr>
                <a:t>vlc</a:t>
              </a:r>
              <a:endPara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147721" y="797022"/>
            <a:ext cx="575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1.</a:t>
            </a:r>
            <a:endParaRPr lang="ko-KR" altLang="en-US" sz="72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160780" y="2795647"/>
            <a:ext cx="6944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2.</a:t>
            </a:r>
            <a:endParaRPr lang="ko-KR" altLang="en-US" sz="72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165131" y="4707182"/>
            <a:ext cx="6944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3.</a:t>
            </a:r>
            <a:endParaRPr lang="ko-KR" altLang="en-US" sz="72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33343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6937705" y="792487"/>
            <a:ext cx="1409794" cy="5669539"/>
          </a:xfrm>
          <a:prstGeom prst="roundRect">
            <a:avLst>
              <a:gd name="adj" fmla="val 8725"/>
            </a:avLst>
          </a:prstGeom>
          <a:solidFill>
            <a:srgbClr val="FFC000">
              <a:alpha val="10000"/>
            </a:srgbClr>
          </a:solidFill>
          <a:ln w="38100" cap="sq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/>
          <p:cNvSpPr/>
          <p:nvPr/>
        </p:nvSpPr>
        <p:spPr>
          <a:xfrm rot="19113421">
            <a:off x="1611446" y="3584066"/>
            <a:ext cx="904875" cy="7743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" y="0"/>
            <a:ext cx="253365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457" y="1020365"/>
            <a:ext cx="821709" cy="8217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80" y="2881220"/>
            <a:ext cx="865428" cy="8654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18289" y="3644007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I</a:t>
            </a:r>
            <a:r>
              <a:rPr lang="en-US" altLang="ko-KR" sz="20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o</a:t>
            </a:r>
            <a:r>
              <a:rPr lang="en-US" altLang="ko-KR" sz="24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T</a:t>
            </a:r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P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latform</a:t>
            </a:r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S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erver</a:t>
            </a:r>
            <a:endParaRPr lang="ko-KR" altLang="en-US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140926" y="3479397"/>
            <a:ext cx="444878" cy="0"/>
          </a:xfrm>
          <a:prstGeom prst="line">
            <a:avLst/>
          </a:prstGeom>
          <a:ln w="571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4585804" y="1439416"/>
            <a:ext cx="0" cy="4079962"/>
          </a:xfrm>
          <a:prstGeom prst="line">
            <a:avLst/>
          </a:prstGeom>
          <a:ln w="571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4585804" y="1439412"/>
            <a:ext cx="444878" cy="0"/>
          </a:xfrm>
          <a:prstGeom prst="line">
            <a:avLst/>
          </a:prstGeom>
          <a:ln w="571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750" y="930476"/>
            <a:ext cx="804064" cy="101019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045553" y="1897125"/>
            <a:ext cx="1265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r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aspberry</a:t>
            </a:r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p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i</a:t>
            </a:r>
            <a:endParaRPr lang="ko-KR" altLang="en-US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4585804" y="3481575"/>
            <a:ext cx="444878" cy="0"/>
          </a:xfrm>
          <a:prstGeom prst="line">
            <a:avLst/>
          </a:prstGeom>
          <a:ln w="571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4590155" y="5528106"/>
            <a:ext cx="444878" cy="0"/>
          </a:xfrm>
          <a:prstGeom prst="line">
            <a:avLst/>
          </a:prstGeom>
          <a:ln w="571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750" y="2967770"/>
            <a:ext cx="804064" cy="101019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045553" y="3925227"/>
            <a:ext cx="1265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r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aspberry</a:t>
            </a:r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p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i</a:t>
            </a:r>
            <a:endParaRPr lang="ko-KR" altLang="en-US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337" y="5023009"/>
            <a:ext cx="804064" cy="101019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058614" y="5967391"/>
            <a:ext cx="1265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r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aspberry</a:t>
            </a:r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p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i</a:t>
            </a:r>
            <a:endParaRPr lang="ko-KR" altLang="en-US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763" y="926123"/>
            <a:ext cx="804064" cy="101019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015566" y="1892772"/>
            <a:ext cx="1265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r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aspberry</a:t>
            </a:r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p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i</a:t>
            </a:r>
            <a:endParaRPr lang="ko-KR" altLang="en-US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763" y="2963417"/>
            <a:ext cx="804064" cy="1010194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7015566" y="3920874"/>
            <a:ext cx="1265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r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aspberry</a:t>
            </a:r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p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i</a:t>
            </a:r>
            <a:endParaRPr lang="ko-KR" altLang="en-US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350" y="5018656"/>
            <a:ext cx="804064" cy="101019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7028627" y="5963038"/>
            <a:ext cx="1265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r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aspberry</a:t>
            </a:r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p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i</a:t>
            </a:r>
            <a:endParaRPr lang="ko-KR" altLang="en-US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6260324" y="1435053"/>
            <a:ext cx="693840" cy="4351"/>
          </a:xfrm>
          <a:prstGeom prst="line">
            <a:avLst/>
          </a:prstGeom>
          <a:ln w="571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6260324" y="3485926"/>
            <a:ext cx="724842" cy="4359"/>
          </a:xfrm>
          <a:prstGeom prst="line">
            <a:avLst/>
          </a:prstGeom>
          <a:ln w="571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6260324" y="5528094"/>
            <a:ext cx="724842" cy="4359"/>
          </a:xfrm>
          <a:prstGeom prst="line">
            <a:avLst/>
          </a:prstGeom>
          <a:ln w="571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457" y="3057659"/>
            <a:ext cx="821709" cy="821709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25" b="18783"/>
          <a:stretch/>
        </p:blipFill>
        <p:spPr>
          <a:xfrm>
            <a:off x="9530335" y="5140555"/>
            <a:ext cx="1163952" cy="757646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6253671" y="905618"/>
            <a:ext cx="705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c</a:t>
            </a:r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0</a:t>
            </a:r>
            <a:r>
              <a:rPr lang="en-US" altLang="ko-KR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ap</a:t>
            </a:r>
            <a:endParaRPr lang="ko-KR" altLang="en-US" sz="24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53671" y="2955040"/>
            <a:ext cx="705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c</a:t>
            </a:r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0</a:t>
            </a:r>
            <a:r>
              <a:rPr lang="en-US" altLang="ko-KR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ap</a:t>
            </a:r>
            <a:endParaRPr lang="ko-KR" altLang="en-US" sz="24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257219" y="4996158"/>
            <a:ext cx="705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c</a:t>
            </a:r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0</a:t>
            </a:r>
            <a:r>
              <a:rPr lang="en-US" altLang="ko-KR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ap</a:t>
            </a:r>
            <a:endParaRPr lang="ko-KR" altLang="en-US" sz="24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8319284" y="1439404"/>
            <a:ext cx="1048210" cy="4359"/>
          </a:xfrm>
          <a:prstGeom prst="line">
            <a:avLst/>
          </a:prstGeom>
          <a:ln w="57150" cap="rnd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8319284" y="3490277"/>
            <a:ext cx="1048210" cy="4359"/>
          </a:xfrm>
          <a:prstGeom prst="line">
            <a:avLst/>
          </a:prstGeom>
          <a:ln w="57150" cap="rnd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8319284" y="5532445"/>
            <a:ext cx="1048210" cy="4359"/>
          </a:xfrm>
          <a:prstGeom prst="line">
            <a:avLst/>
          </a:prstGeom>
          <a:ln w="57150" cap="rnd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258934" y="893790"/>
            <a:ext cx="1168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b</a:t>
            </a:r>
            <a:r>
              <a:rPr lang="en-US" altLang="ko-KR" sz="24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luetooth</a:t>
            </a:r>
            <a:endParaRPr lang="ko-KR" altLang="en-US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259981" y="2942427"/>
            <a:ext cx="1168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b</a:t>
            </a:r>
            <a:r>
              <a:rPr lang="en-US" altLang="ko-KR" sz="24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luetooth</a:t>
            </a:r>
            <a:endParaRPr lang="ko-KR" altLang="en-US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264330" y="4984585"/>
            <a:ext cx="1168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b</a:t>
            </a:r>
            <a:r>
              <a:rPr lang="en-US" altLang="ko-KR" sz="24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luetooth</a:t>
            </a:r>
            <a:endParaRPr lang="ko-KR" altLang="en-US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634455" y="5963037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arduino</a:t>
            </a:r>
            <a:endParaRPr lang="ko-KR" altLang="en-US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578" y="5130122"/>
            <a:ext cx="778512" cy="778512"/>
          </a:xfrm>
          <a:prstGeom prst="rect">
            <a:avLst/>
          </a:prstGeom>
        </p:spPr>
      </p:pic>
      <p:cxnSp>
        <p:nvCxnSpPr>
          <p:cNvPr id="63" name="직선 연결선 62"/>
          <p:cNvCxnSpPr/>
          <p:nvPr/>
        </p:nvCxnSpPr>
        <p:spPr>
          <a:xfrm>
            <a:off x="10761417" y="5531213"/>
            <a:ext cx="444878" cy="0"/>
          </a:xfrm>
          <a:prstGeom prst="line">
            <a:avLst/>
          </a:prstGeom>
          <a:ln w="571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그룹 65"/>
          <p:cNvGrpSpPr/>
          <p:nvPr/>
        </p:nvGrpSpPr>
        <p:grpSpPr>
          <a:xfrm>
            <a:off x="10948562" y="5821724"/>
            <a:ext cx="1186543" cy="772601"/>
            <a:chOff x="10789938" y="5449112"/>
            <a:chExt cx="1186543" cy="772601"/>
          </a:xfrm>
        </p:grpSpPr>
        <p:sp>
          <p:nvSpPr>
            <p:cNvPr id="64" name="TextBox 63"/>
            <p:cNvSpPr txBox="1"/>
            <p:nvPr/>
          </p:nvSpPr>
          <p:spPr>
            <a:xfrm>
              <a:off x="10789938" y="5449112"/>
              <a:ext cx="11865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atin typeface="Koverwatch" panose="02020603020101020101" pitchFamily="18" charset="-127"/>
                  <a:ea typeface="Koverwatch" panose="02020603020101020101" pitchFamily="18" charset="-127"/>
                </a:rPr>
                <a:t>T</a:t>
              </a:r>
              <a:r>
                <a:rPr lang="en-US" altLang="ko-KR" sz="2000" dirty="0" smtClean="0">
                  <a:latin typeface="Koverwatch" panose="02020603020101020101" pitchFamily="18" charset="-127"/>
                  <a:ea typeface="Koverwatch" panose="02020603020101020101" pitchFamily="18" charset="-127"/>
                </a:rPr>
                <a:t>emperature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1000733" y="5760048"/>
              <a:ext cx="7649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atin typeface="Koverwatch" panose="02020603020101020101" pitchFamily="18" charset="-127"/>
                  <a:ea typeface="Koverwatch" panose="02020603020101020101" pitchFamily="18" charset="-127"/>
                </a:rPr>
                <a:t>s</a:t>
              </a:r>
              <a:r>
                <a:rPr lang="en-US" altLang="ko-KR" sz="2000" dirty="0" smtClean="0">
                  <a:latin typeface="Koverwatch" panose="02020603020101020101" pitchFamily="18" charset="-127"/>
                  <a:ea typeface="Koverwatch" panose="02020603020101020101" pitchFamily="18" charset="-127"/>
                </a:rPr>
                <a:t>ensor</a:t>
              </a:r>
              <a:endPara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9490184" y="3920873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S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mart</a:t>
            </a:r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p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hone</a:t>
            </a:r>
            <a:endParaRPr lang="ko-KR" altLang="en-US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69" name="직선 화살표 연결선 68"/>
          <p:cNvCxnSpPr/>
          <p:nvPr/>
        </p:nvCxnSpPr>
        <p:spPr>
          <a:xfrm>
            <a:off x="10112309" y="1936317"/>
            <a:ext cx="0" cy="1006110"/>
          </a:xfrm>
          <a:prstGeom prst="straightConnector1">
            <a:avLst/>
          </a:prstGeom>
          <a:ln w="57150" cap="rnd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0237418" y="2127574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h</a:t>
            </a:r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andover</a:t>
            </a:r>
            <a:endParaRPr lang="ko-KR" altLang="en-US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-93504" y="-443438"/>
            <a:ext cx="27509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9600" dirty="0" err="1" smtClean="0">
                <a:solidFill>
                  <a:schemeClr val="bg1">
                    <a:lumMod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vip</a:t>
            </a:r>
            <a:endParaRPr lang="ko-KR" altLang="en-US" sz="9600" dirty="0">
              <a:solidFill>
                <a:schemeClr val="bg1">
                  <a:lumMod val="5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-9524" y="3203575"/>
            <a:ext cx="2667000" cy="762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296450" y="2457569"/>
            <a:ext cx="194075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팀 구성 </a:t>
            </a:r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프로젝트 소개</a:t>
            </a:r>
            <a:endParaRPr lang="en-US" altLang="ko-KR" sz="2800" dirty="0" smtClean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팀 내 역할</a:t>
            </a:r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프로젝트 일정</a:t>
            </a:r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기타 사항</a:t>
            </a:r>
            <a:endParaRPr lang="ko-KR" altLang="en-US" sz="2800" dirty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27051" y="312273"/>
            <a:ext cx="1433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조명기기</a:t>
            </a:r>
            <a:r>
              <a:rPr lang="en-US" altLang="ko-KR" sz="2400" dirty="0" smtClean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2400" dirty="0" smtClean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대체</a:t>
            </a:r>
            <a:endParaRPr lang="ko-KR" altLang="en-US" sz="2400" dirty="0"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08473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/>
          <p:cNvSpPr/>
          <p:nvPr/>
        </p:nvSpPr>
        <p:spPr>
          <a:xfrm>
            <a:off x="6393415" y="4497994"/>
            <a:ext cx="1409794" cy="1672044"/>
          </a:xfrm>
          <a:prstGeom prst="roundRect">
            <a:avLst>
              <a:gd name="adj" fmla="val 8725"/>
            </a:avLst>
          </a:prstGeom>
          <a:solidFill>
            <a:srgbClr val="FFC000">
              <a:alpha val="10000"/>
            </a:srgbClr>
          </a:solidFill>
          <a:ln w="38100" cap="sq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5866551" y="444139"/>
            <a:ext cx="1409794" cy="1672044"/>
          </a:xfrm>
          <a:prstGeom prst="roundRect">
            <a:avLst>
              <a:gd name="adj" fmla="val 8725"/>
            </a:avLst>
          </a:prstGeom>
          <a:solidFill>
            <a:srgbClr val="FFC000">
              <a:alpha val="10000"/>
            </a:srgbClr>
          </a:solidFill>
          <a:ln w="38100" cap="sq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/>
          <p:cNvSpPr/>
          <p:nvPr/>
        </p:nvSpPr>
        <p:spPr>
          <a:xfrm rot="19113421">
            <a:off x="1611446" y="3584066"/>
            <a:ext cx="904875" cy="7743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" y="0"/>
            <a:ext cx="253365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638" y="761825"/>
            <a:ext cx="865428" cy="8654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83847" y="1524612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I</a:t>
            </a:r>
            <a:r>
              <a:rPr lang="en-US" altLang="ko-KR" sz="20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o</a:t>
            </a:r>
            <a:r>
              <a:rPr lang="en-US" altLang="ko-KR" sz="24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T</a:t>
            </a:r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P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latform</a:t>
            </a:r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S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erver</a:t>
            </a:r>
            <a:endParaRPr lang="ko-KR" altLang="en-US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609" y="577774"/>
            <a:ext cx="804064" cy="101019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944412" y="1544423"/>
            <a:ext cx="1265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r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aspberry</a:t>
            </a:r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p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i</a:t>
            </a:r>
            <a:endParaRPr lang="ko-KR" altLang="en-US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160" y="692331"/>
            <a:ext cx="821709" cy="821709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7519887" y="1555545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S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mart</a:t>
            </a:r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p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hone</a:t>
            </a:r>
            <a:endParaRPr lang="ko-KR" altLang="en-US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-93504" y="-443438"/>
            <a:ext cx="27509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9600" dirty="0" err="1" smtClean="0">
                <a:solidFill>
                  <a:schemeClr val="bg1">
                    <a:lumMod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vip</a:t>
            </a:r>
            <a:endParaRPr lang="ko-KR" altLang="en-US" sz="9600" dirty="0">
              <a:solidFill>
                <a:schemeClr val="bg1">
                  <a:lumMod val="5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-9524" y="3203575"/>
            <a:ext cx="2667000" cy="762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296450" y="2457569"/>
            <a:ext cx="194075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팀 구성 </a:t>
            </a:r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프로젝트 소개</a:t>
            </a:r>
            <a:endParaRPr lang="en-US" altLang="ko-KR" sz="2800" dirty="0" smtClean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팀 내 역할</a:t>
            </a:r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프로젝트 일정</a:t>
            </a:r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기타 사항</a:t>
            </a:r>
            <a:endParaRPr lang="ko-KR" altLang="en-US" sz="2800" dirty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855897" y="2062696"/>
            <a:ext cx="1433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조명기기</a:t>
            </a:r>
            <a:r>
              <a:rPr lang="en-US" altLang="ko-KR" sz="2400" dirty="0" smtClean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2400" dirty="0" smtClean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대체</a:t>
            </a:r>
            <a:endParaRPr lang="ko-KR" altLang="en-US" sz="2400" dirty="0"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4857516" y="1333879"/>
            <a:ext cx="852816" cy="0"/>
          </a:xfrm>
          <a:prstGeom prst="straightConnector1">
            <a:avLst/>
          </a:prstGeom>
          <a:ln w="76200" cap="rnd">
            <a:solidFill>
              <a:srgbClr val="FFC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H="1">
            <a:off x="7347786" y="603779"/>
            <a:ext cx="322214" cy="1450206"/>
          </a:xfrm>
          <a:prstGeom prst="line">
            <a:avLst/>
          </a:prstGeom>
          <a:ln w="3810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614029" y="1062947"/>
            <a:ext cx="3150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에 대한 정보를 저장하는 </a:t>
            </a:r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DB </a:t>
            </a:r>
            <a:r>
              <a:rPr lang="ko-KR" altLang="en-US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구축</a:t>
            </a:r>
            <a:endParaRPr lang="ko-KR" altLang="en-US" sz="24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013" y="2852146"/>
            <a:ext cx="865428" cy="865428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4265222" y="3614933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I</a:t>
            </a:r>
            <a:r>
              <a:rPr lang="en-US" altLang="ko-KR" sz="20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o</a:t>
            </a:r>
            <a:r>
              <a:rPr lang="en-US" altLang="ko-KR" sz="24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T</a:t>
            </a:r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P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latform</a:t>
            </a:r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S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erver</a:t>
            </a:r>
            <a:endParaRPr lang="ko-KR" altLang="en-US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5787859" y="3450323"/>
            <a:ext cx="444878" cy="0"/>
          </a:xfrm>
          <a:prstGeom prst="line">
            <a:avLst/>
          </a:prstGeom>
          <a:ln w="571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6232737" y="3450323"/>
            <a:ext cx="444878" cy="0"/>
          </a:xfrm>
          <a:prstGeom prst="line">
            <a:avLst/>
          </a:prstGeom>
          <a:ln w="571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그림 7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683" y="2825481"/>
            <a:ext cx="804064" cy="1010194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6692486" y="3782938"/>
            <a:ext cx="1265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r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aspberry</a:t>
            </a:r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p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i</a:t>
            </a:r>
            <a:endParaRPr lang="ko-KR" altLang="en-US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76" name="직선 화살표 연결선 75"/>
          <p:cNvCxnSpPr/>
          <p:nvPr/>
        </p:nvCxnSpPr>
        <p:spPr>
          <a:xfrm>
            <a:off x="8076455" y="3516652"/>
            <a:ext cx="852816" cy="0"/>
          </a:xfrm>
          <a:prstGeom prst="straightConnector1">
            <a:avLst/>
          </a:prstGeom>
          <a:ln w="76200" cap="rnd">
            <a:solidFill>
              <a:srgbClr val="FFC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9006805" y="3188713"/>
            <a:ext cx="1295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W</a:t>
            </a:r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ired</a:t>
            </a:r>
            <a:r>
              <a:rPr lang="en-US" altLang="ko-KR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통신</a:t>
            </a:r>
            <a:endParaRPr lang="ko-KR" altLang="en-US" sz="28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197" y="4666177"/>
            <a:ext cx="804064" cy="1010194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4398000" y="5632826"/>
            <a:ext cx="1265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r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aspberry</a:t>
            </a:r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p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i</a:t>
            </a:r>
            <a:endParaRPr lang="ko-KR" altLang="en-US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716" y="4661824"/>
            <a:ext cx="804064" cy="1010194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6472519" y="5628473"/>
            <a:ext cx="1265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r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aspberry</a:t>
            </a:r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p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i</a:t>
            </a:r>
            <a:endParaRPr lang="ko-KR" altLang="en-US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82" name="직선 연결선 81"/>
          <p:cNvCxnSpPr/>
          <p:nvPr/>
        </p:nvCxnSpPr>
        <p:spPr>
          <a:xfrm>
            <a:off x="5612771" y="5170754"/>
            <a:ext cx="693840" cy="4351"/>
          </a:xfrm>
          <a:prstGeom prst="line">
            <a:avLst/>
          </a:prstGeom>
          <a:ln w="571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8904014" y="4905311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C</a:t>
            </a:r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0</a:t>
            </a:r>
            <a:r>
              <a:rPr lang="en-US" altLang="ko-KR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ap </a:t>
            </a:r>
            <a:r>
              <a:rPr lang="ko-KR" altLang="en-US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통신 구축</a:t>
            </a:r>
            <a:endParaRPr lang="ko-KR" altLang="en-US" sz="24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374052" y="6116551"/>
            <a:ext cx="1433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조명기기</a:t>
            </a:r>
            <a:r>
              <a:rPr lang="en-US" altLang="ko-KR" sz="2400" dirty="0" smtClean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2400" dirty="0" smtClean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대체</a:t>
            </a:r>
            <a:endParaRPr lang="ko-KR" altLang="en-US" sz="2400" dirty="0"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86" name="직선 화살표 연결선 85"/>
          <p:cNvCxnSpPr/>
          <p:nvPr/>
        </p:nvCxnSpPr>
        <p:spPr>
          <a:xfrm>
            <a:off x="7988997" y="5166921"/>
            <a:ext cx="852816" cy="0"/>
          </a:xfrm>
          <a:prstGeom prst="straightConnector1">
            <a:avLst/>
          </a:prstGeom>
          <a:ln w="76200" cap="rnd">
            <a:solidFill>
              <a:srgbClr val="FFC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0185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/>
          <p:cNvSpPr/>
          <p:nvPr/>
        </p:nvSpPr>
        <p:spPr>
          <a:xfrm>
            <a:off x="3865718" y="544320"/>
            <a:ext cx="1409794" cy="1672044"/>
          </a:xfrm>
          <a:prstGeom prst="roundRect">
            <a:avLst>
              <a:gd name="adj" fmla="val 8725"/>
            </a:avLst>
          </a:prstGeom>
          <a:solidFill>
            <a:srgbClr val="FFC000">
              <a:alpha val="10000"/>
            </a:srgbClr>
          </a:solidFill>
          <a:ln w="38100" cap="sq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/>
          <p:cNvSpPr/>
          <p:nvPr/>
        </p:nvSpPr>
        <p:spPr>
          <a:xfrm rot="19113421">
            <a:off x="1611446" y="3584066"/>
            <a:ext cx="904875" cy="7743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" y="0"/>
            <a:ext cx="253365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-93504" y="-443438"/>
            <a:ext cx="27509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9600" dirty="0" err="1" smtClean="0">
                <a:solidFill>
                  <a:schemeClr val="bg1">
                    <a:lumMod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vip</a:t>
            </a:r>
            <a:endParaRPr lang="ko-KR" altLang="en-US" sz="9600" dirty="0">
              <a:solidFill>
                <a:schemeClr val="bg1">
                  <a:lumMod val="5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-9524" y="3203575"/>
            <a:ext cx="2667000" cy="762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296450" y="2457569"/>
            <a:ext cx="194075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팀 구성 </a:t>
            </a:r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프로젝트 소개</a:t>
            </a:r>
            <a:endParaRPr lang="en-US" altLang="ko-KR" sz="2800" dirty="0" smtClean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팀 내 역할</a:t>
            </a:r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프로젝트 일정</a:t>
            </a:r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기타 사항</a:t>
            </a:r>
            <a:endParaRPr lang="ko-KR" altLang="en-US" sz="2800" dirty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019" y="708150"/>
            <a:ext cx="804064" cy="1010194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3944822" y="1674799"/>
            <a:ext cx="1265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r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aspberry</a:t>
            </a:r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p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i</a:t>
            </a:r>
            <a:endParaRPr lang="ko-KR" altLang="en-US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697580" y="983350"/>
            <a:ext cx="2414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b</a:t>
            </a:r>
            <a:r>
              <a:rPr lang="en-US" altLang="ko-KR" sz="28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luetooth</a:t>
            </a:r>
            <a:r>
              <a:rPr lang="en-US" altLang="ko-KR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통신 구축</a:t>
            </a:r>
            <a:endParaRPr lang="ko-KR" altLang="en-US" sz="24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846355" y="2162877"/>
            <a:ext cx="1433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조명기기</a:t>
            </a:r>
            <a:r>
              <a:rPr lang="en-US" altLang="ko-KR" sz="2400" dirty="0" smtClean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2400" dirty="0" smtClean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대체</a:t>
            </a:r>
            <a:endParaRPr lang="ko-KR" altLang="en-US" sz="2400" dirty="0"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86" name="직선 화살표 연결선 85"/>
          <p:cNvCxnSpPr/>
          <p:nvPr/>
        </p:nvCxnSpPr>
        <p:spPr>
          <a:xfrm>
            <a:off x="7739018" y="1288505"/>
            <a:ext cx="852816" cy="0"/>
          </a:xfrm>
          <a:prstGeom prst="straightConnector1">
            <a:avLst/>
          </a:prstGeom>
          <a:ln w="76200" cap="rnd">
            <a:solidFill>
              <a:srgbClr val="FFC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540" y="880517"/>
            <a:ext cx="821709" cy="821709"/>
          </a:xfrm>
          <a:prstGeom prst="rect">
            <a:avLst/>
          </a:prstGeom>
        </p:spPr>
      </p:pic>
      <p:cxnSp>
        <p:nvCxnSpPr>
          <p:cNvPr id="38" name="직선 연결선 37"/>
          <p:cNvCxnSpPr/>
          <p:nvPr/>
        </p:nvCxnSpPr>
        <p:spPr>
          <a:xfrm>
            <a:off x="5428037" y="1313135"/>
            <a:ext cx="1048210" cy="4359"/>
          </a:xfrm>
          <a:prstGeom prst="line">
            <a:avLst/>
          </a:prstGeom>
          <a:ln w="57150" cap="rnd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529267" y="1743731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S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mart</a:t>
            </a:r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p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hone</a:t>
            </a:r>
            <a:endParaRPr lang="ko-KR" altLang="en-US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 flipH="1">
            <a:off x="7243285" y="2841877"/>
            <a:ext cx="322214" cy="1450206"/>
          </a:xfrm>
          <a:prstGeom prst="line">
            <a:avLst/>
          </a:prstGeom>
          <a:ln w="3810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675" y="2871819"/>
            <a:ext cx="778512" cy="778512"/>
          </a:xfrm>
          <a:prstGeom prst="rect">
            <a:avLst/>
          </a:prstGeom>
        </p:spPr>
      </p:pic>
      <p:grpSp>
        <p:nvGrpSpPr>
          <p:cNvPr id="43" name="그룹 42"/>
          <p:cNvGrpSpPr/>
          <p:nvPr/>
        </p:nvGrpSpPr>
        <p:grpSpPr>
          <a:xfrm>
            <a:off x="3080659" y="3563421"/>
            <a:ext cx="1186543" cy="772601"/>
            <a:chOff x="10789938" y="5449112"/>
            <a:chExt cx="1186543" cy="772601"/>
          </a:xfrm>
        </p:grpSpPr>
        <p:sp>
          <p:nvSpPr>
            <p:cNvPr id="44" name="TextBox 43"/>
            <p:cNvSpPr txBox="1"/>
            <p:nvPr/>
          </p:nvSpPr>
          <p:spPr>
            <a:xfrm>
              <a:off x="10789938" y="5449112"/>
              <a:ext cx="11865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atin typeface="Koverwatch" panose="02020603020101020101" pitchFamily="18" charset="-127"/>
                  <a:ea typeface="Koverwatch" panose="02020603020101020101" pitchFamily="18" charset="-127"/>
                </a:rPr>
                <a:t>T</a:t>
              </a:r>
              <a:r>
                <a:rPr lang="en-US" altLang="ko-KR" sz="2000" dirty="0" smtClean="0">
                  <a:latin typeface="Koverwatch" panose="02020603020101020101" pitchFamily="18" charset="-127"/>
                  <a:ea typeface="Koverwatch" panose="02020603020101020101" pitchFamily="18" charset="-127"/>
                </a:rPr>
                <a:t>emperature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1000733" y="5760048"/>
              <a:ext cx="7649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atin typeface="Koverwatch" panose="02020603020101020101" pitchFamily="18" charset="-127"/>
                  <a:ea typeface="Koverwatch" panose="02020603020101020101" pitchFamily="18" charset="-127"/>
                </a:rPr>
                <a:t>s</a:t>
              </a:r>
              <a:r>
                <a:rPr lang="en-US" altLang="ko-KR" sz="2000" dirty="0" smtClean="0">
                  <a:latin typeface="Koverwatch" panose="02020603020101020101" pitchFamily="18" charset="-127"/>
                  <a:ea typeface="Koverwatch" panose="02020603020101020101" pitchFamily="18" charset="-127"/>
                </a:rPr>
                <a:t>ensor</a:t>
              </a:r>
              <a:endParaRPr lang="ko-KR" altLang="en-US" sz="2000" dirty="0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142374" y="3332588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의 </a:t>
            </a:r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data</a:t>
            </a:r>
            <a:endParaRPr lang="ko-KR" altLang="en-US" sz="24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47" name="직선 화살표 연결선 46"/>
          <p:cNvCxnSpPr/>
          <p:nvPr/>
        </p:nvCxnSpPr>
        <p:spPr>
          <a:xfrm>
            <a:off x="5140650" y="3593355"/>
            <a:ext cx="852816" cy="0"/>
          </a:xfrm>
          <a:prstGeom prst="straightConnector1">
            <a:avLst/>
          </a:prstGeom>
          <a:ln w="76200" cap="rnd">
            <a:solidFill>
              <a:srgbClr val="FFC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25" b="18783"/>
          <a:stretch/>
        </p:blipFill>
        <p:spPr>
          <a:xfrm>
            <a:off x="6128326" y="3024762"/>
            <a:ext cx="1163952" cy="757646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6232446" y="3847244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arduino</a:t>
            </a:r>
            <a:endParaRPr lang="ko-KR" altLang="en-US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381" y="2880595"/>
            <a:ext cx="804064" cy="1010194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7430184" y="3847244"/>
            <a:ext cx="1265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r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aspberry</a:t>
            </a:r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p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i</a:t>
            </a:r>
            <a:endParaRPr lang="ko-KR" altLang="en-US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564974" y="3320743"/>
            <a:ext cx="867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를</a:t>
            </a:r>
            <a:r>
              <a:rPr lang="ko-KR" altLang="en-US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통해</a:t>
            </a:r>
            <a:endParaRPr lang="ko-KR" altLang="en-US" sz="24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149" y="3079227"/>
            <a:ext cx="865428" cy="865428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9154358" y="3842014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I</a:t>
            </a:r>
            <a:r>
              <a:rPr lang="en-US" altLang="ko-KR" sz="20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o</a:t>
            </a:r>
            <a:r>
              <a:rPr lang="en-US" altLang="ko-KR" sz="24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T</a:t>
            </a:r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P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latform</a:t>
            </a:r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S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erver</a:t>
            </a:r>
            <a:endParaRPr lang="ko-KR" altLang="en-US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0740333" y="3332588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에 저장</a:t>
            </a:r>
            <a:endParaRPr lang="ko-KR" altLang="en-US" sz="24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032" y="4974777"/>
            <a:ext cx="865428" cy="865428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4159405" y="5737564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I</a:t>
            </a:r>
            <a:r>
              <a:rPr lang="en-US" altLang="ko-KR" sz="20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o</a:t>
            </a:r>
            <a:r>
              <a:rPr lang="en-US" altLang="ko-KR" sz="24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T</a:t>
            </a:r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P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latform</a:t>
            </a:r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S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erver</a:t>
            </a:r>
            <a:endParaRPr lang="ko-KR" altLang="en-US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554" y="4976818"/>
            <a:ext cx="821709" cy="821709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7314281" y="5840032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S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mart</a:t>
            </a:r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p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hone</a:t>
            </a:r>
            <a:endParaRPr lang="ko-KR" altLang="en-US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670544" y="5322753"/>
            <a:ext cx="1842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에 저장 된 </a:t>
            </a:r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data</a:t>
            </a:r>
            <a:r>
              <a:rPr lang="ko-KR" altLang="en-US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를</a:t>
            </a:r>
            <a:endParaRPr lang="ko-KR" altLang="en-US" sz="24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327506" y="5321648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로</a:t>
            </a:r>
            <a:r>
              <a:rPr lang="ko-KR" altLang="en-US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전송하는 경로 구축</a:t>
            </a:r>
            <a:endParaRPr lang="ko-KR" altLang="en-US" sz="24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84424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/>
          <p:cNvSpPr/>
          <p:nvPr/>
        </p:nvSpPr>
        <p:spPr>
          <a:xfrm>
            <a:off x="6121707" y="4364393"/>
            <a:ext cx="1409794" cy="1672044"/>
          </a:xfrm>
          <a:prstGeom prst="roundRect">
            <a:avLst>
              <a:gd name="adj" fmla="val 8725"/>
            </a:avLst>
          </a:prstGeom>
          <a:solidFill>
            <a:srgbClr val="FFC000">
              <a:alpha val="10000"/>
            </a:srgbClr>
          </a:solidFill>
          <a:ln w="38100" cap="sq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/>
          <p:cNvSpPr/>
          <p:nvPr/>
        </p:nvSpPr>
        <p:spPr>
          <a:xfrm rot="19113421">
            <a:off x="1611446" y="3584066"/>
            <a:ext cx="904875" cy="7743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" y="0"/>
            <a:ext cx="253365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-93504" y="-443438"/>
            <a:ext cx="27509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9600" dirty="0" err="1" smtClean="0">
                <a:solidFill>
                  <a:schemeClr val="bg1">
                    <a:lumMod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vip</a:t>
            </a:r>
            <a:endParaRPr lang="ko-KR" altLang="en-US" sz="9600" dirty="0">
              <a:solidFill>
                <a:schemeClr val="bg1">
                  <a:lumMod val="5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-9524" y="3203575"/>
            <a:ext cx="2667000" cy="762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296450" y="2457569"/>
            <a:ext cx="194075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팀 구성 </a:t>
            </a:r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프로젝트 소개</a:t>
            </a:r>
            <a:endParaRPr lang="en-US" altLang="ko-KR" sz="2800" dirty="0" smtClean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팀 내 역할</a:t>
            </a:r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프로젝트 일정</a:t>
            </a:r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기타 사항</a:t>
            </a:r>
            <a:endParaRPr lang="ko-KR" altLang="en-US" sz="2800" dirty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008" y="4528223"/>
            <a:ext cx="804064" cy="1010194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6200811" y="5494872"/>
            <a:ext cx="1265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r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aspberry</a:t>
            </a:r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p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i</a:t>
            </a:r>
            <a:endParaRPr lang="ko-KR" altLang="en-US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102344" y="5982950"/>
            <a:ext cx="1433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조명기기</a:t>
            </a:r>
            <a:r>
              <a:rPr lang="en-US" altLang="ko-KR" sz="2400" dirty="0" smtClean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2400" dirty="0" smtClean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대체</a:t>
            </a:r>
            <a:endParaRPr lang="ko-KR" altLang="en-US" sz="2400" dirty="0"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86" name="직선 화살표 연결선 85"/>
          <p:cNvCxnSpPr/>
          <p:nvPr/>
        </p:nvCxnSpPr>
        <p:spPr>
          <a:xfrm>
            <a:off x="5045677" y="881910"/>
            <a:ext cx="852816" cy="0"/>
          </a:xfrm>
          <a:prstGeom prst="straightConnector1">
            <a:avLst/>
          </a:prstGeom>
          <a:ln w="76200" cap="rnd">
            <a:solidFill>
              <a:srgbClr val="FFC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12" y="473922"/>
            <a:ext cx="821709" cy="82170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3748839" y="1337136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S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mart</a:t>
            </a:r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p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hone</a:t>
            </a:r>
            <a:endParaRPr lang="ko-KR" altLang="en-US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095" y="465039"/>
            <a:ext cx="865428" cy="865428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5825468" y="1227826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I</a:t>
            </a:r>
            <a:r>
              <a:rPr lang="en-US" altLang="ko-KR" sz="20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o</a:t>
            </a:r>
            <a:r>
              <a:rPr lang="en-US" altLang="ko-KR" sz="24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T</a:t>
            </a:r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P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latform</a:t>
            </a:r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S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erver</a:t>
            </a:r>
            <a:endParaRPr lang="ko-KR" altLang="en-US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924" y="4688490"/>
            <a:ext cx="821709" cy="821709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3258651" y="5551704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S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mart</a:t>
            </a:r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p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hone</a:t>
            </a:r>
            <a:endParaRPr lang="ko-KR" altLang="en-US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475947" y="813015"/>
            <a:ext cx="3685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에 저장 된 </a:t>
            </a:r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data</a:t>
            </a:r>
            <a:r>
              <a:rPr lang="ko-KR" altLang="en-US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를 볼 수 있는 </a:t>
            </a:r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app </a:t>
            </a:r>
            <a:r>
              <a:rPr lang="ko-KR" altLang="en-US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개발</a:t>
            </a:r>
            <a:endParaRPr lang="ko-KR" altLang="en-US" sz="24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271876" y="5033320"/>
            <a:ext cx="1757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이 이동할 시 다른</a:t>
            </a:r>
            <a:endParaRPr lang="ko-KR" altLang="en-US" sz="24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980" y="2648360"/>
            <a:ext cx="821709" cy="821709"/>
          </a:xfrm>
          <a:prstGeom prst="rect">
            <a:avLst/>
          </a:prstGeom>
        </p:spPr>
      </p:pic>
      <p:cxnSp>
        <p:nvCxnSpPr>
          <p:cNvPr id="67" name="직선 화살표 연결선 66"/>
          <p:cNvCxnSpPr/>
          <p:nvPr/>
        </p:nvCxnSpPr>
        <p:spPr>
          <a:xfrm rot="16200000">
            <a:off x="6832341" y="2693888"/>
            <a:ext cx="0" cy="1006110"/>
          </a:xfrm>
          <a:prstGeom prst="straightConnector1">
            <a:avLst/>
          </a:prstGeom>
          <a:ln w="57150" cap="rnd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6221855" y="2623573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h</a:t>
            </a:r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andover</a:t>
            </a:r>
            <a:endParaRPr lang="ko-KR" altLang="en-US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69" name="직선 화살표 연결선 68"/>
          <p:cNvCxnSpPr/>
          <p:nvPr/>
        </p:nvCxnSpPr>
        <p:spPr>
          <a:xfrm>
            <a:off x="6794644" y="3570512"/>
            <a:ext cx="0" cy="612461"/>
          </a:xfrm>
          <a:prstGeom prst="straightConnector1">
            <a:avLst/>
          </a:prstGeom>
          <a:ln w="76200" cap="rnd">
            <a:solidFill>
              <a:srgbClr val="FFC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585574" y="5037903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가 이동한</a:t>
            </a:r>
            <a:endParaRPr lang="ko-KR" altLang="en-US" sz="24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023" y="4692843"/>
            <a:ext cx="821709" cy="821709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8470750" y="5556057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S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mart</a:t>
            </a:r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p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hone</a:t>
            </a:r>
            <a:endParaRPr lang="ko-KR" altLang="en-US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9636445" y="5050962"/>
            <a:ext cx="1981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를</a:t>
            </a:r>
            <a:r>
              <a:rPr lang="ko-KR" altLang="en-US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찾는 시스템 구축</a:t>
            </a:r>
            <a:endParaRPr lang="ko-KR" altLang="en-US" sz="24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522" y="2652711"/>
            <a:ext cx="821709" cy="82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279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967</TotalTime>
  <Words>523</Words>
  <Application>Microsoft Office PowerPoint</Application>
  <PresentationFormat>사용자 지정</PresentationFormat>
  <Paragraphs>250</Paragraphs>
  <Slides>13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굴림</vt:lpstr>
      <vt:lpstr>Arial</vt:lpstr>
      <vt:lpstr>Koverwatch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Moonsub GWAK</dc:creator>
  <cp:lastModifiedBy>PDH</cp:lastModifiedBy>
  <cp:revision>73</cp:revision>
  <dcterms:created xsi:type="dcterms:W3CDTF">2016-09-06T10:53:40Z</dcterms:created>
  <dcterms:modified xsi:type="dcterms:W3CDTF">2016-09-08T13:54:08Z</dcterms:modified>
</cp:coreProperties>
</file>